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69"/>
  </p:notesMasterIdLst>
  <p:sldIdLst>
    <p:sldId id="305" r:id="rId2"/>
    <p:sldId id="285" r:id="rId3"/>
    <p:sldId id="286" r:id="rId4"/>
    <p:sldId id="260" r:id="rId5"/>
    <p:sldId id="261" r:id="rId6"/>
    <p:sldId id="263" r:id="rId7"/>
    <p:sldId id="264" r:id="rId8"/>
    <p:sldId id="265" r:id="rId9"/>
    <p:sldId id="266" r:id="rId10"/>
    <p:sldId id="267" r:id="rId11"/>
    <p:sldId id="269" r:id="rId12"/>
    <p:sldId id="296" r:id="rId13"/>
    <p:sldId id="297" r:id="rId14"/>
    <p:sldId id="298" r:id="rId15"/>
    <p:sldId id="299" r:id="rId16"/>
    <p:sldId id="302" r:id="rId17"/>
    <p:sldId id="303" r:id="rId18"/>
    <p:sldId id="304" r:id="rId19"/>
    <p:sldId id="300" r:id="rId20"/>
    <p:sldId id="295" r:id="rId21"/>
    <p:sldId id="272" r:id="rId22"/>
    <p:sldId id="273" r:id="rId23"/>
    <p:sldId id="276" r:id="rId24"/>
    <p:sldId id="274" r:id="rId25"/>
    <p:sldId id="275" r:id="rId26"/>
    <p:sldId id="270" r:id="rId27"/>
    <p:sldId id="271" r:id="rId28"/>
    <p:sldId id="277" r:id="rId29"/>
    <p:sldId id="278" r:id="rId30"/>
    <p:sldId id="282" r:id="rId31"/>
    <p:sldId id="287" r:id="rId32"/>
    <p:sldId id="288" r:id="rId33"/>
    <p:sldId id="289" r:id="rId34"/>
    <p:sldId id="290" r:id="rId35"/>
    <p:sldId id="291" r:id="rId36"/>
    <p:sldId id="292" r:id="rId37"/>
    <p:sldId id="293" r:id="rId38"/>
    <p:sldId id="294" r:id="rId39"/>
    <p:sldId id="306" r:id="rId40"/>
    <p:sldId id="307" r:id="rId41"/>
    <p:sldId id="308" r:id="rId42"/>
    <p:sldId id="309" r:id="rId43"/>
    <p:sldId id="310" r:id="rId44"/>
    <p:sldId id="311" r:id="rId45"/>
    <p:sldId id="281" r:id="rId46"/>
    <p:sldId id="283" r:id="rId47"/>
    <p:sldId id="284"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0493" autoAdjust="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8336A02-E835-442A-9871-0CD0CE98BB13}" type="datetimeFigureOut">
              <a:rPr lang="fa-IR" smtClean="0"/>
              <a:pPr/>
              <a:t>09/03/1441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069D15-6B03-434F-A829-E48B173F0F4A}" type="slidenum">
              <a:rPr lang="fa-IR" smtClean="0"/>
              <a:pPr/>
              <a:t>‹#›</a:t>
            </a:fld>
            <a:endParaRPr lang="fa-IR"/>
          </a:p>
        </p:txBody>
      </p:sp>
    </p:spTree>
    <p:extLst>
      <p:ext uri="{BB962C8B-B14F-4D97-AF65-F5344CB8AC3E}">
        <p14:creationId xmlns:p14="http://schemas.microsoft.com/office/powerpoint/2010/main" val="20095616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16</a:t>
            </a:fld>
            <a:endParaRPr lang="fa-IR"/>
          </a:p>
        </p:txBody>
      </p:sp>
    </p:spTree>
    <p:extLst>
      <p:ext uri="{BB962C8B-B14F-4D97-AF65-F5344CB8AC3E}">
        <p14:creationId xmlns:p14="http://schemas.microsoft.com/office/powerpoint/2010/main" val="294965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31</a:t>
            </a:fld>
            <a:endParaRPr lang="fa-IR"/>
          </a:p>
        </p:txBody>
      </p:sp>
    </p:spTree>
    <p:extLst>
      <p:ext uri="{BB962C8B-B14F-4D97-AF65-F5344CB8AC3E}">
        <p14:creationId xmlns:p14="http://schemas.microsoft.com/office/powerpoint/2010/main" val="404898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45</a:t>
            </a:fld>
            <a:endParaRPr lang="fa-IR"/>
          </a:p>
        </p:txBody>
      </p:sp>
    </p:spTree>
    <p:extLst>
      <p:ext uri="{BB962C8B-B14F-4D97-AF65-F5344CB8AC3E}">
        <p14:creationId xmlns:p14="http://schemas.microsoft.com/office/powerpoint/2010/main" val="255267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53</a:t>
            </a:fld>
            <a:endParaRPr lang="fa-IR"/>
          </a:p>
        </p:txBody>
      </p:sp>
    </p:spTree>
    <p:extLst>
      <p:ext uri="{BB962C8B-B14F-4D97-AF65-F5344CB8AC3E}">
        <p14:creationId xmlns:p14="http://schemas.microsoft.com/office/powerpoint/2010/main" val="1062687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FF6D84-4065-4366-96A3-8C8C1CD3F89C}" type="datetimeFigureOut">
              <a:rPr lang="fa-IR" smtClean="0"/>
              <a:pPr/>
              <a:t>09/03/1441</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516CB3-80CD-4466-BA10-03C84C3EFBC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516CB3-80CD-4466-BA10-03C84C3EFBC2}" type="slidenum">
              <a:rPr lang="fa-IR" smtClean="0"/>
              <a:pPr/>
              <a:t>‹#›</a:t>
            </a:fld>
            <a:endParaRPr lang="fa-IR"/>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9516CB3-80CD-4466-BA10-03C84C3EFBC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9516CB3-80CD-4466-BA10-03C84C3EFBC2}" type="slidenum">
              <a:rPr lang="fa-IR" smtClean="0"/>
              <a:pPr/>
              <a:t>‹#›</a:t>
            </a:fld>
            <a:endParaRPr lang="fa-IR"/>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6D84-4065-4366-96A3-8C8C1CD3F89C}" type="datetimeFigureOut">
              <a:rPr lang="fa-IR" smtClean="0"/>
              <a:pPr/>
              <a:t>09/03/1441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9516CB3-80CD-4466-BA10-03C84C3EFBC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5FF6D84-4065-4366-96A3-8C8C1CD3F89C}" type="datetimeFigureOut">
              <a:rPr lang="fa-IR" smtClean="0"/>
              <a:pPr/>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516CB3-80CD-4466-BA10-03C84C3EFBC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FF6D84-4065-4366-96A3-8C8C1CD3F89C}" type="datetimeFigureOut">
              <a:rPr lang="fa-IR" smtClean="0"/>
              <a:pPr/>
              <a:t>09/03/1441</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516CB3-80CD-4466-BA10-03C84C3EFBC2}"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FF6D84-4065-4366-96A3-8C8C1CD3F89C}" type="datetimeFigureOut">
              <a:rPr lang="fa-IR" smtClean="0"/>
              <a:pPr/>
              <a:t>09/03/1441</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516CB3-80CD-4466-BA10-03C84C3EFBC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1.sw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2.sw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3.swf"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4.swf"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rschool.net/biology/index.php/%D8%B2%DB%8C%D8%B3%D8%AA-%D8%B4%D9%86%D8%A7%D8%B3%DB%8C-%D8%AC%D8%A7%D9%86%D9%88%D8%B1%DB%8C/159-%D9%85%D8%BA%D8%B2-%D8%A7%D9%86%D8%B3%D8%A7%D9%86" TargetMode="External"/><Relationship Id="rId1" Type="http://schemas.openxmlformats.org/officeDocument/2006/relationships/slideLayout" Target="../slideLayouts/slideLayout7.xml"/><Relationship Id="rId4" Type="http://schemas.openxmlformats.org/officeDocument/2006/relationships/hyperlink" Target="http://www.irschool.net/biology/index.php/%D8%B3%DB%8C%D8%B3%D8%AA%D9%85%D8%A7%D8%AA%DB%8C%DA%A9-%D8%B1%D8%AF%D9%87-%D8%A8%D9%86%D8%AF%DB%8C/29-%D8%AC%D8%A7%D9%86%D9%88%D8%B1%D8%A7%D9%86/26-%D8%AC%D8%A7%D9%86%D9%88%D8%B1%D8%A7%D9%8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rschool.net/biology/index.php/%D8%B2%DB%8C%D8%B3%D8%AA-%D8%B4%D9%86%D8%A7%D8%B3%DB%8C-%D8%AC%D8%A7%D9%86%D9%88%D8%B1%DB%8C/159-%D9%85%D8%BA%D8%B2-%D8%A7%D9%86%D8%B3%D8%A7%D9%8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5.mp4"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fa.wikipedia.org/wiki/%D8%B3%D9%88%D8%A1%D8%AA%D8%BA%D8%B0%DB%8C%D9%87"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fa.wikipedia.org/wiki/%DA%A9%D9%88%D8%A7%D8%B4%DB%8C%D9%88%D8%B1%DA%A9%D9%88%D8%B1" TargetMode="External"/><Relationship Id="rId5" Type="http://schemas.openxmlformats.org/officeDocument/2006/relationships/hyperlink" Target="http://fa.wikipedia.org/wiki/%DA%A9%D8%A7%D9%84%D8%B1%DB%8C" TargetMode="External"/><Relationship Id="rId4" Type="http://schemas.openxmlformats.org/officeDocument/2006/relationships/hyperlink" Target="http://fa.wikipedia.org/wiki/%D9%BE%D8%B1%D9%88%D8%AA%D8%A6%DB%8C%D9%86"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fa.wikipedia.org/wiki/%DA%A9%D8%A8%D8%AF" TargetMode="External"/><Relationship Id="rId13" Type="http://schemas.openxmlformats.org/officeDocument/2006/relationships/hyperlink" Target="http://fa.wikipedia.org/wiki/%D9%85%D9%88%D8%A7%D8%AF_%D9%85%D8%B9%D8%AF%D9%86%DB%8C" TargetMode="External"/><Relationship Id="rId3" Type="http://schemas.openxmlformats.org/officeDocument/2006/relationships/hyperlink" Target="http://fa.wikipedia.org/wiki/%D8%B3%D9%88%D8%A1%D8%AA%D8%BA%D8%B0%DB%8C%D9%87" TargetMode="External"/><Relationship Id="rId7" Type="http://schemas.openxmlformats.org/officeDocument/2006/relationships/hyperlink" Target="http://fa.wikipedia.org/wiki/%D8%A8%DB%8C%E2%80%8C%D8%A7%D8%B4%D8%AA%D9%87%D8%A7%DB%8C%DB%8C" TargetMode="External"/><Relationship Id="rId12" Type="http://schemas.openxmlformats.org/officeDocument/2006/relationships/hyperlink" Target="http://fa.wikipedia.org/wiki/%D8%A2%D9%86%D8%AA%DB%8C%E2%80%8C%D8%A7%DA%A9%D8%B3%DB%8C%D8%AF%D8%A7%D9%86" TargetMode="External"/><Relationship Id="rId17" Type="http://schemas.openxmlformats.org/officeDocument/2006/relationships/image" Target="../media/image15.jpeg"/><Relationship Id="rId2" Type="http://schemas.openxmlformats.org/officeDocument/2006/relationships/hyperlink" Target="http://fa.wikipedia.org/wiki/%D8%B2%D8%A8%D8%A7%D9%86_%D8%A7%D9%86%DA%AF%D9%84%DB%8C%D8%B3%DB%8C" TargetMode="External"/><Relationship Id="rId16" Type="http://schemas.openxmlformats.org/officeDocument/2006/relationships/hyperlink" Target="http://fa.wikipedia.org/wiki/%D9%85%D9%86%DB%8C%D8%B2%DB%8C%D9%85" TargetMode="External"/><Relationship Id="rId1" Type="http://schemas.openxmlformats.org/officeDocument/2006/relationships/slideLayout" Target="../slideLayouts/slideLayout6.xml"/><Relationship Id="rId6" Type="http://schemas.openxmlformats.org/officeDocument/2006/relationships/hyperlink" Target="http://fa.wikipedia.org/wiki/%D9%88%D8%B1%D9%85" TargetMode="External"/><Relationship Id="rId11" Type="http://schemas.openxmlformats.org/officeDocument/2006/relationships/hyperlink" Target="http://fa.wikipedia.org/wiki/%D9%88%DB%8C%D8%AA%D8%A7%D9%85%DB%8C%D9%86" TargetMode="External"/><Relationship Id="rId5" Type="http://schemas.openxmlformats.org/officeDocument/2006/relationships/hyperlink" Target="http://fa.wikipedia.org/wiki/%DA%A9%D8%A7%D9%84%D8%B1%DB%8C" TargetMode="External"/><Relationship Id="rId15" Type="http://schemas.openxmlformats.org/officeDocument/2006/relationships/hyperlink" Target="http://fa.wikipedia.org/wiki/%D9%BE%D8%AA%D8%A7%D8%B3%DB%8C%D9%85" TargetMode="External"/><Relationship Id="rId10" Type="http://schemas.openxmlformats.org/officeDocument/2006/relationships/hyperlink" Target="http://fa.wikipedia.org/wiki/%D8%A8%DB%8C%D9%85%D8%A7%D8%B1%DB%8C" TargetMode="External"/><Relationship Id="rId4" Type="http://schemas.openxmlformats.org/officeDocument/2006/relationships/hyperlink" Target="http://fa.wikipedia.org/wiki/%D9%BE%D8%B1%D9%88%D8%AA%D8%A6%DB%8C%D9%86" TargetMode="External"/><Relationship Id="rId9" Type="http://schemas.openxmlformats.org/officeDocument/2006/relationships/hyperlink" Target="http://fa.wikipedia.org/wiki/%D8%A7%D9%84%D8%AA%D9%87%D8%A7%D8%A8" TargetMode="External"/><Relationship Id="rId14" Type="http://schemas.openxmlformats.org/officeDocument/2006/relationships/hyperlink" Target="http://fa.wikipedia.org/wiki/%D8%A2%D9%87%D9%8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fa.wikipedia.org/wiki/%D8%A7%D8%B3%DB%8C%D8%AF_%D8%A2%D9%85%DB%8C%D9%86%D9%87" TargetMode="External"/><Relationship Id="rId7" Type="http://schemas.openxmlformats.org/officeDocument/2006/relationships/image" Target="../media/image16.jpeg"/><Relationship Id="rId2" Type="http://schemas.openxmlformats.org/officeDocument/2006/relationships/hyperlink" Target="http://fa.wikipedia.org/wiki/%D8%BA%D9%86%D8%A7" TargetMode="External"/><Relationship Id="rId1" Type="http://schemas.openxmlformats.org/officeDocument/2006/relationships/slideLayout" Target="../slideLayouts/slideLayout6.xml"/><Relationship Id="rId6" Type="http://schemas.openxmlformats.org/officeDocument/2006/relationships/hyperlink" Target="http://fa.wikipedia.org/wiki/%DA%A9%D8%B1%D8%A8%D9%88%D9%87%DB%8C%D8%AF%D8%B1%D8%A7%D8%AA" TargetMode="External"/><Relationship Id="rId5" Type="http://schemas.openxmlformats.org/officeDocument/2006/relationships/hyperlink" Target="http://fa.wikipedia.org/wiki/%D9%86%D8%B4%D8%A7%D8%B3%D8%AA%D9%87" TargetMode="External"/><Relationship Id="rId4" Type="http://schemas.openxmlformats.org/officeDocument/2006/relationships/hyperlink" Target="http://fa.wikipedia.org/wiki/%D8%B1%DA%98%DB%8C%D9%85_%D8%BA%D8%B0%D8%A7%DB%8C%DB%8C"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428604"/>
            <a:ext cx="7643866" cy="3416320"/>
          </a:xfrm>
          <a:prstGeom prst="rect">
            <a:avLst/>
          </a:prstGeom>
          <a:noFill/>
        </p:spPr>
        <p:txBody>
          <a:bodyPr wrap="square" rtlCol="1">
            <a:spAutoFit/>
          </a:bodyPr>
          <a:lstStyle/>
          <a:p>
            <a:pPr algn="ctr"/>
            <a:r>
              <a:rPr lang="fa-IR" sz="5400" dirty="0">
                <a:solidFill>
                  <a:srgbClr val="FFFF00"/>
                </a:solidFill>
                <a:latin typeface="GungsuhChe" pitchFamily="49" charset="-127"/>
                <a:ea typeface="GungsuhChe" pitchFamily="49" charset="-127"/>
                <a:cs typeface="Aldhabi" pitchFamily="2" charset="-78"/>
              </a:rPr>
              <a:t>به نام خدا</a:t>
            </a:r>
          </a:p>
          <a:p>
            <a:pPr algn="ctr"/>
            <a:r>
              <a:rPr lang="fa-IR" sz="5400" dirty="0">
                <a:solidFill>
                  <a:srgbClr val="FFFF00"/>
                </a:solidFill>
                <a:latin typeface="GungsuhChe" pitchFamily="49" charset="-127"/>
                <a:ea typeface="GungsuhChe" pitchFamily="49" charset="-127"/>
                <a:cs typeface="Aldhabi" pitchFamily="2" charset="-78"/>
              </a:rPr>
              <a:t>روانشناسی رشد (از لقاح تا کودکی) لورا برک</a:t>
            </a:r>
          </a:p>
          <a:p>
            <a:pPr algn="ctr"/>
            <a:r>
              <a:rPr lang="fa-IR" sz="5400" dirty="0">
                <a:solidFill>
                  <a:srgbClr val="FFFF00"/>
                </a:solidFill>
                <a:latin typeface="GungsuhChe" pitchFamily="49" charset="-127"/>
                <a:ea typeface="GungsuhChe" pitchFamily="49" charset="-127"/>
                <a:cs typeface="Aldhabi" pitchFamily="2" charset="-78"/>
              </a:rPr>
              <a:t>فصل 4 (رشد جسمانی  در نوباوگی و نوپایی) </a:t>
            </a:r>
          </a:p>
          <a:p>
            <a:pPr algn="ctr"/>
            <a:r>
              <a:rPr lang="fa-IR" sz="5400">
                <a:solidFill>
                  <a:srgbClr val="FFFF00"/>
                </a:solidFill>
                <a:latin typeface="GungsuhChe" pitchFamily="49" charset="-127"/>
                <a:ea typeface="GungsuhChe" pitchFamily="49" charset="-127"/>
                <a:cs typeface="Aldhabi" pitchFamily="2" charset="-78"/>
              </a:rPr>
              <a:t> </a:t>
            </a:r>
            <a:endParaRPr lang="fa-IR" sz="5400" dirty="0">
              <a:solidFill>
                <a:srgbClr val="FFFF00"/>
              </a:solidFill>
              <a:latin typeface="GungsuhChe" pitchFamily="49" charset="-127"/>
              <a:ea typeface="GungsuhChe" pitchFamily="49" charset="-127"/>
              <a:cs typeface="Aldhabi"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381000" y="1460242"/>
            <a:ext cx="8458200" cy="5447645"/>
          </a:xfrm>
          <a:prstGeom prst="rect">
            <a:avLst/>
          </a:prstGeom>
          <a:noFill/>
        </p:spPr>
        <p:txBody>
          <a:bodyPr wrap="square" rtlCol="1">
            <a:spAutoFit/>
          </a:bodyPr>
          <a:lstStyle/>
          <a:p>
            <a:pPr algn="justLow" rtl="1">
              <a:buFont typeface="Wingdings" pitchFamily="2" charset="2"/>
              <a:buChar char="Ø"/>
            </a:pPr>
            <a:r>
              <a:rPr lang="fa-IR" sz="3200" b="1" dirty="0">
                <a:latin typeface="Tahoma" pitchFamily="34" charset="0"/>
                <a:ea typeface="Tahoma" pitchFamily="34" charset="0"/>
                <a:cs typeface="2  Titr" pitchFamily="2" charset="-78"/>
              </a:rPr>
              <a:t> نقش میلین در نورن ها</a:t>
            </a:r>
          </a:p>
          <a:p>
            <a:pPr algn="justLow" rtl="1">
              <a:buFont typeface="Wingdings" pitchFamily="2" charset="2"/>
              <a:buChar char="Ø"/>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میلین رشته های آکسون و دندریت را </a:t>
            </a:r>
            <a:r>
              <a:rPr lang="fa-IR" sz="2800" b="1" dirty="0">
                <a:solidFill>
                  <a:srgbClr val="FF0000"/>
                </a:solidFill>
                <a:latin typeface="Tahoma" pitchFamily="34" charset="0"/>
                <a:ea typeface="Tahoma" pitchFamily="34" charset="0"/>
                <a:cs typeface="2  Titr" pitchFamily="2" charset="-78"/>
              </a:rPr>
              <a:t>عایق بندی </a:t>
            </a:r>
            <a:r>
              <a:rPr lang="fa-IR" sz="3200" b="1" dirty="0">
                <a:latin typeface="Tahoma" pitchFamily="34" charset="0"/>
                <a:ea typeface="Tahoma" pitchFamily="34" charset="0"/>
                <a:cs typeface="2  Titr" pitchFamily="2" charset="-78"/>
              </a:rPr>
              <a:t>می</a:t>
            </a:r>
            <a:r>
              <a:rPr lang="fa-IR" sz="3200" dirty="0"/>
              <a:t> </a:t>
            </a:r>
            <a:r>
              <a:rPr lang="fa-IR" sz="3200" b="1" dirty="0">
                <a:latin typeface="Tahoma" pitchFamily="34" charset="0"/>
                <a:ea typeface="Tahoma" pitchFamily="34" charset="0"/>
                <a:cs typeface="2  Titr" pitchFamily="2" charset="-78"/>
              </a:rPr>
              <a:t>کند</a:t>
            </a:r>
          </a:p>
          <a:p>
            <a:pPr algn="justLow" rtl="1">
              <a:buFont typeface="Wingdings" pitchFamily="2" charset="2"/>
              <a:buChar char="ü"/>
            </a:pPr>
            <a:endParaRPr lang="fa-IR" sz="2800" dirty="0"/>
          </a:p>
          <a:p>
            <a:pPr algn="justLow" rtl="1">
              <a:buFont typeface="Wingdings" pitchFamily="2" charset="2"/>
              <a:buChar char="ü"/>
            </a:pPr>
            <a:r>
              <a:rPr lang="fa-IR" sz="3200" b="1" dirty="0">
                <a:latin typeface="Tahoma" pitchFamily="34" charset="0"/>
                <a:ea typeface="Tahoma" pitchFamily="34" charset="0"/>
                <a:cs typeface="2  Titr" pitchFamily="2" charset="-78"/>
              </a:rPr>
              <a:t>میلین باعث </a:t>
            </a:r>
            <a:r>
              <a:rPr lang="fa-IR" sz="2800" b="1" dirty="0">
                <a:solidFill>
                  <a:srgbClr val="FF0000"/>
                </a:solidFill>
                <a:latin typeface="Tahoma" pitchFamily="34" charset="0"/>
                <a:ea typeface="Tahoma" pitchFamily="34" charset="0"/>
                <a:cs typeface="2  Titr" pitchFamily="2" charset="-78"/>
              </a:rPr>
              <a:t>حرکت سریع تر پیام عصبی </a:t>
            </a:r>
            <a:r>
              <a:rPr lang="fa-IR" sz="3200" b="1" dirty="0">
                <a:latin typeface="Tahoma" pitchFamily="34" charset="0"/>
                <a:ea typeface="Tahoma" pitchFamily="34" charset="0"/>
                <a:cs typeface="2  Titr" pitchFamily="2" charset="-78"/>
              </a:rPr>
              <a:t>در آکسون و دندریت می شود</a:t>
            </a:r>
          </a:p>
          <a:p>
            <a:pPr algn="justLow" rtl="1">
              <a:buFont typeface="Wingdings" pitchFamily="2" charset="2"/>
              <a:buChar char="ü"/>
            </a:pPr>
            <a:endParaRPr lang="fa-IR" sz="3200" dirty="0"/>
          </a:p>
          <a:p>
            <a:pPr algn="justLow" rtl="1">
              <a:buFont typeface="Wingdings" pitchFamily="2" charset="2"/>
              <a:buChar char="ü"/>
            </a:pPr>
            <a:r>
              <a:rPr lang="fa-IR" sz="3200" b="1" dirty="0">
                <a:latin typeface="Tahoma" pitchFamily="34" charset="0"/>
                <a:ea typeface="Tahoma" pitchFamily="34" charset="0"/>
                <a:cs typeface="2  Titr" pitchFamily="2" charset="-78"/>
              </a:rPr>
              <a:t>غلاف</a:t>
            </a:r>
            <a:r>
              <a:rPr lang="fa-IR" sz="3200" dirty="0"/>
              <a:t> </a:t>
            </a:r>
            <a:r>
              <a:rPr lang="fa-IR" sz="3200" b="1" dirty="0">
                <a:latin typeface="Tahoma" pitchFamily="34" charset="0"/>
                <a:ea typeface="Tahoma" pitchFamily="34" charset="0"/>
                <a:cs typeface="2  Titr" pitchFamily="2" charset="-78"/>
              </a:rPr>
              <a:t>میلین در برخی نقاط قطع می شود ( تکه تکه است ) ، به این قسمت ها که در تماس با مایع سلولی است، </a:t>
            </a:r>
            <a:r>
              <a:rPr lang="fa-IR" sz="2800" b="1" dirty="0">
                <a:solidFill>
                  <a:srgbClr val="FF0000"/>
                </a:solidFill>
                <a:latin typeface="Tahoma" pitchFamily="34" charset="0"/>
                <a:ea typeface="Tahoma" pitchFamily="34" charset="0"/>
                <a:cs typeface="2  Titr" pitchFamily="2" charset="-78"/>
              </a:rPr>
              <a:t>گره رانویه </a:t>
            </a:r>
            <a:r>
              <a:rPr lang="fa-IR" sz="3200" b="1" dirty="0">
                <a:latin typeface="Tahoma" pitchFamily="34" charset="0"/>
                <a:ea typeface="Tahoma" pitchFamily="34" charset="0"/>
                <a:cs typeface="2  Titr" pitchFamily="2" charset="-78"/>
              </a:rPr>
              <a:t>گفته می شود</a:t>
            </a:r>
          </a:p>
          <a:p>
            <a:pPr algn="justLow" rtl="1">
              <a:buFont typeface="Wingdings" pitchFamily="2" charset="2"/>
              <a:buChar char="ü"/>
            </a:pPr>
            <a:endParaRPr lang="fa-IR" sz="3200" dirty="0"/>
          </a:p>
        </p:txBody>
      </p:sp>
      <p:sp>
        <p:nvSpPr>
          <p:cNvPr id="7" name="Footer Placeholder 6"/>
          <p:cNvSpPr>
            <a:spLocks noGrp="1"/>
          </p:cNvSpPr>
          <p:nvPr>
            <p:ph type="ftr" sz="quarter" idx="11"/>
          </p:nvPr>
        </p:nvSpPr>
        <p:spPr/>
        <p:txBody>
          <a:bodyPr/>
          <a:lstStyle/>
          <a:p>
            <a:r>
              <a:rPr lang="en-US" dirty="0"/>
              <a:t>www.biology86.blogfa.com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428596" y="1500174"/>
            <a:ext cx="8458200" cy="5016758"/>
          </a:xfrm>
          <a:prstGeom prst="rect">
            <a:avLst/>
          </a:prstGeom>
          <a:noFill/>
        </p:spPr>
        <p:txBody>
          <a:bodyPr wrap="square" rtlCol="1">
            <a:spAutoFit/>
          </a:bodyPr>
          <a:lstStyle/>
          <a:p>
            <a:pPr algn="justLow" rtl="1">
              <a:buFont typeface="Wingdings" pitchFamily="2" charset="2"/>
              <a:buChar char="Ø"/>
            </a:pPr>
            <a:r>
              <a:rPr lang="fa-IR" sz="3200" b="1" dirty="0">
                <a:latin typeface="Tahoma" pitchFamily="34" charset="0"/>
                <a:ea typeface="Tahoma" pitchFamily="34" charset="0"/>
                <a:cs typeface="2  Titr" pitchFamily="2" charset="-78"/>
              </a:rPr>
              <a:t> عوامل موثر در سرعت انتقال پیام عصبی در نورون ها </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a:solidFill>
                  <a:srgbClr val="FF0000"/>
                </a:solidFill>
                <a:latin typeface="Tahoma" pitchFamily="34" charset="0"/>
                <a:ea typeface="Tahoma" pitchFamily="34" charset="0"/>
                <a:cs typeface="2  Titr" pitchFamily="2" charset="-78"/>
              </a:rPr>
              <a:t>وجود غلاف میلین و گره های رانویه</a:t>
            </a:r>
          </a:p>
          <a:p>
            <a:pPr marL="571500" indent="-571500" algn="justLow" rtl="1">
              <a:buFont typeface="+mj-lt"/>
              <a:buAutoNum type="romanUcPeriod"/>
            </a:pPr>
            <a:endParaRPr lang="fa-IR" sz="3200" b="1" dirty="0">
              <a:latin typeface="Tahoma" pitchFamily="34" charset="0"/>
              <a:ea typeface="Tahoma" pitchFamily="34" charset="0"/>
              <a:cs typeface="2  Titr" pitchFamily="2" charset="-78"/>
            </a:endParaRPr>
          </a:p>
          <a:p>
            <a:pPr marL="571500" indent="-571500" algn="justLow" rtl="1"/>
            <a:r>
              <a:rPr lang="fa-IR" sz="3200" b="1" dirty="0">
                <a:latin typeface="Tahoma" pitchFamily="34" charset="0"/>
                <a:ea typeface="Tahoma" pitchFamily="34" charset="0"/>
                <a:cs typeface="2  Titr" pitchFamily="2" charset="-78"/>
              </a:rPr>
              <a:t>وجود گره رانویه باعث می شود پیام عصبی از یک گره به گره دیگر جهش کند</a:t>
            </a:r>
          </a:p>
          <a:p>
            <a:pPr marL="571500" indent="-571500" algn="justLow" rtl="1">
              <a:buFont typeface="+mj-lt"/>
              <a:buAutoNum type="romanUcPeriod"/>
            </a:pPr>
            <a:endParaRPr lang="fa-IR" sz="3200" b="1" dirty="0">
              <a:latin typeface="Tahoma" pitchFamily="34" charset="0"/>
              <a:ea typeface="Tahoma" pitchFamily="34" charset="0"/>
              <a:cs typeface="2  Titr" pitchFamily="2" charset="-78"/>
            </a:endParaRPr>
          </a:p>
          <a:p>
            <a:pPr marL="571500" indent="-571500" algn="justLow" rtl="1">
              <a:buFont typeface="+mj-lt"/>
              <a:buAutoNum type="romanUcPeriod" startAt="2"/>
            </a:pPr>
            <a:r>
              <a:rPr lang="fa-IR" sz="2800" b="1" dirty="0">
                <a:solidFill>
                  <a:srgbClr val="FF0000"/>
                </a:solidFill>
                <a:latin typeface="Tahoma" pitchFamily="34" charset="0"/>
                <a:ea typeface="Tahoma" pitchFamily="34" charset="0"/>
                <a:cs typeface="2  Titr" pitchFamily="2" charset="-78"/>
              </a:rPr>
              <a:t>قطر نورون </a:t>
            </a:r>
          </a:p>
          <a:p>
            <a:pPr marL="571500" indent="-571500" algn="justLow" rtl="1">
              <a:buFont typeface="+mj-lt"/>
              <a:buAutoNum type="romanUcPeriod" startAt="2"/>
            </a:pPr>
            <a:endParaRPr lang="fa-IR" sz="3200" b="1" dirty="0">
              <a:latin typeface="Tahoma" pitchFamily="34" charset="0"/>
              <a:ea typeface="Tahoma" pitchFamily="34" charset="0"/>
              <a:cs typeface="2  Titr" pitchFamily="2" charset="-78"/>
            </a:endParaRPr>
          </a:p>
          <a:p>
            <a:pPr marL="571500" indent="-571500" algn="justLow" rtl="1"/>
            <a:r>
              <a:rPr lang="fa-IR" sz="3200" b="1" dirty="0">
                <a:latin typeface="Tahoma" pitchFamily="34" charset="0"/>
                <a:ea typeface="Tahoma" pitchFamily="34" charset="0"/>
                <a:cs typeface="2  Titr" pitchFamily="2" charset="-78"/>
              </a:rPr>
              <a:t>هرچه قطر نورون بیشتر باشد سرعت پیام عصبی بیشتر است</a:t>
            </a:r>
          </a:p>
        </p:txBody>
      </p:sp>
      <p:sp>
        <p:nvSpPr>
          <p:cNvPr id="7" name="Footer Placeholder 6"/>
          <p:cNvSpPr>
            <a:spLocks noGrp="1"/>
          </p:cNvSpPr>
          <p:nvPr>
            <p:ph type="ftr" sz="quarter" idx="11"/>
          </p:nvPr>
        </p:nvSpPr>
        <p:spPr/>
        <p:txBody>
          <a:bodyPr/>
          <a:lstStyle/>
          <a:p>
            <a:r>
              <a:rPr lang="en-US"/>
              <a:t>www.biology86.blogfa.com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6">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1000" fill="hold"/>
                                        <p:tgtEl>
                                          <p:spTgt spid="6">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6">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26" dur="10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1000" fill="hold"/>
                                        <p:tgtEl>
                                          <p:spTgt spid="6">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6">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
                                          </p:val>
                                        </p:tav>
                                        <p:tav tm="100000">
                                          <p:val>
                                            <p:strVal val="#ppt_y"/>
                                          </p:val>
                                        </p:tav>
                                      </p:tavLst>
                                    </p:anim>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p:cTn id="39" dur="1000" fill="hold"/>
                                        <p:tgtEl>
                                          <p:spTgt spid="6">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6">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6">
                                            <p:txEl>
                                              <p:pRg st="8" end="8"/>
                                            </p:txEl>
                                          </p:spTgt>
                                        </p:tgtEl>
                                        <p:attrNameLst>
                                          <p:attrName>ppt_y</p:attrName>
                                        </p:attrNameLst>
                                      </p:cBhvr>
                                      <p:tavLst>
                                        <p:tav tm="0">
                                          <p:val>
                                            <p:strVal val="#ppt_y"/>
                                          </p:val>
                                        </p:tav>
                                        <p:tav tm="100000">
                                          <p:val>
                                            <p:strVal val="#ppt_y"/>
                                          </p:val>
                                        </p:tav>
                                      </p:tavLst>
                                    </p:anim>
                                    <p:animEffect transition="in" filter="fade">
                                      <p:cBhvr>
                                        <p:cTn id="4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228600" y="1460242"/>
            <a:ext cx="8686800" cy="4524315"/>
          </a:xfrm>
          <a:prstGeom prst="rect">
            <a:avLst/>
          </a:prstGeom>
          <a:noFill/>
        </p:spPr>
        <p:txBody>
          <a:bodyPr wrap="square" rtlCol="1">
            <a:spAutoFit/>
          </a:bodyPr>
          <a:lstStyle/>
          <a:p>
            <a:pPr algn="justLow" rtl="1">
              <a:buFont typeface="Wingdings" pitchFamily="2" charset="2"/>
              <a:buChar char="Ø"/>
            </a:pPr>
            <a:r>
              <a:rPr lang="fa-IR" sz="2800" b="1" dirty="0">
                <a:latin typeface="Tahoma" pitchFamily="34" charset="0"/>
                <a:ea typeface="Tahoma" pitchFamily="34" charset="0"/>
                <a:cs typeface="2  Titr" pitchFamily="2" charset="-78"/>
              </a:rPr>
              <a:t> بین دو سوی غشای نورون ها اختلاف پتانسیل الکتریکی وجود دارد</a:t>
            </a:r>
          </a:p>
          <a:p>
            <a:pPr algn="justLow" rtl="1"/>
            <a:r>
              <a:rPr lang="fa-IR" sz="2800" b="1" dirty="0">
                <a:latin typeface="Tahoma" pitchFamily="34" charset="0"/>
                <a:ea typeface="Tahoma" pitchFamily="34" charset="0"/>
                <a:cs typeface="2  Titr" pitchFamily="2" charset="-78"/>
              </a:rPr>
              <a:t> </a:t>
            </a:r>
          </a:p>
          <a:p>
            <a:pPr algn="justLow" rtl="1">
              <a:buFont typeface="Wingdings" pitchFamily="2" charset="2"/>
              <a:buChar char="ü"/>
            </a:pPr>
            <a:r>
              <a:rPr lang="fa-IR" sz="2800" b="1" dirty="0">
                <a:latin typeface="Tahoma" pitchFamily="34" charset="0"/>
                <a:ea typeface="Tahoma" pitchFamily="34" charset="0"/>
                <a:cs typeface="2  Titr" pitchFamily="2" charset="-78"/>
              </a:rPr>
              <a:t>این اختلاف پتانسیل الکتریکی به دو صورت مشاهده می شود :</a:t>
            </a:r>
          </a:p>
          <a:p>
            <a:pPr algn="justLow" rtl="1">
              <a:buFont typeface="Wingdings" pitchFamily="2" charset="2"/>
              <a:buChar char="ü"/>
            </a:pPr>
            <a:endParaRPr lang="fa-IR" sz="2800" b="1" dirty="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a:solidFill>
                  <a:srgbClr val="FF0000"/>
                </a:solidFill>
                <a:latin typeface="Tahoma" pitchFamily="34" charset="0"/>
                <a:ea typeface="Tahoma" pitchFamily="34" charset="0"/>
                <a:cs typeface="2  Titr" pitchFamily="2" charset="-78"/>
              </a:rPr>
              <a:t>پتانسیل آرامش</a:t>
            </a:r>
          </a:p>
          <a:p>
            <a:pPr marL="571500" indent="-571500" algn="justLow" rtl="1"/>
            <a:r>
              <a:rPr lang="fa-IR" sz="2800" b="1" dirty="0">
                <a:latin typeface="Tahoma" pitchFamily="34" charset="0"/>
                <a:ea typeface="Tahoma" pitchFamily="34" charset="0"/>
                <a:cs typeface="2  Titr" pitchFamily="2" charset="-78"/>
              </a:rPr>
              <a:t>مربوط به زمانی است که نورون در حال فعالیت عصبی نیست</a:t>
            </a:r>
          </a:p>
          <a:p>
            <a:pPr marL="571500" indent="-571500" algn="justLow" rtl="1"/>
            <a:endParaRPr lang="fa-IR" sz="2800" b="1" dirty="0">
              <a:latin typeface="Tahoma" pitchFamily="34" charset="0"/>
              <a:ea typeface="Tahoma" pitchFamily="34" charset="0"/>
              <a:cs typeface="2  Titr" pitchFamily="2" charset="-78"/>
            </a:endParaRPr>
          </a:p>
          <a:p>
            <a:pPr marL="571500" indent="-571500" algn="justLow" rtl="1">
              <a:buFont typeface="+mj-lt"/>
              <a:buAutoNum type="romanUcPeriod" startAt="2"/>
            </a:pPr>
            <a:r>
              <a:rPr lang="fa-IR" sz="2800" b="1" dirty="0">
                <a:solidFill>
                  <a:srgbClr val="FF0000"/>
                </a:solidFill>
                <a:latin typeface="Tahoma" pitchFamily="34" charset="0"/>
                <a:ea typeface="Tahoma" pitchFamily="34" charset="0"/>
                <a:cs typeface="2  Titr" pitchFamily="2" charset="-78"/>
              </a:rPr>
              <a:t>پتانسیل عمل</a:t>
            </a:r>
          </a:p>
          <a:p>
            <a:pPr marL="571500" indent="-571500" algn="justLow" rtl="1"/>
            <a:r>
              <a:rPr lang="fa-IR" sz="2800" b="1" dirty="0">
                <a:latin typeface="Tahoma" pitchFamily="34" charset="0"/>
                <a:ea typeface="Tahoma" pitchFamily="34" charset="0"/>
                <a:cs typeface="2  Titr" pitchFamily="2" charset="-78"/>
              </a:rPr>
              <a:t>عبارتند از تغییر ناگهانی پتانسیل الکتریکی در دو سوی غشای نورون</a:t>
            </a:r>
          </a:p>
          <a:p>
            <a:pPr algn="justLow" rtl="1">
              <a:buFont typeface="Wingdings" pitchFamily="2" charset="2"/>
              <a:buChar char="ü"/>
            </a:pPr>
            <a:endParaRPr lang="fa-IR" sz="2800" dirty="0"/>
          </a:p>
        </p:txBody>
      </p:sp>
      <p:sp>
        <p:nvSpPr>
          <p:cNvPr id="7" name="Footer Placeholder 6"/>
          <p:cNvSpPr>
            <a:spLocks noGrp="1"/>
          </p:cNvSpPr>
          <p:nvPr>
            <p:ph type="ftr" sz="quarter" idx="11"/>
          </p:nvPr>
        </p:nvSpPr>
        <p:spPr/>
        <p:txBody>
          <a:bodyPr/>
          <a:lstStyle/>
          <a:p>
            <a:r>
              <a:rPr lang="en-US"/>
              <a:t>www.biology86.blogfa.com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p:cTn id="49"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81000" y="1460242"/>
            <a:ext cx="8458200" cy="4031873"/>
          </a:xfrm>
          <a:prstGeom prst="rect">
            <a:avLst/>
          </a:prstGeom>
          <a:noFill/>
        </p:spPr>
        <p:txBody>
          <a:bodyPr wrap="square" rtlCol="1">
            <a:spAutoFit/>
          </a:bodyPr>
          <a:lstStyle/>
          <a:p>
            <a:pPr algn="justLow" rtl="1">
              <a:buFont typeface="Wingdings" pitchFamily="2" charset="2"/>
              <a:buChar char="Ø"/>
            </a:pPr>
            <a:r>
              <a:rPr lang="fa-IR" sz="3200" dirty="0"/>
              <a:t> </a:t>
            </a:r>
            <a:r>
              <a:rPr lang="fa-IR" sz="3200" b="1" dirty="0">
                <a:effectLst>
                  <a:outerShdw blurRad="38100" dist="38100" dir="2700000" algn="tl">
                    <a:srgbClr val="000000">
                      <a:alpha val="43137"/>
                    </a:srgbClr>
                  </a:outerShdw>
                </a:effectLst>
              </a:rPr>
              <a:t>مقدمه </a:t>
            </a:r>
          </a:p>
          <a:p>
            <a:pPr algn="justLow" rtl="1">
              <a:buFont typeface="Wingdings" pitchFamily="2" charset="2"/>
              <a:buChar char="Ø"/>
            </a:pPr>
            <a:endParaRPr lang="fa-IR" sz="3200" b="1" dirty="0">
              <a:effectLst>
                <a:outerShdw blurRad="38100" dist="38100" dir="2700000" algn="tl">
                  <a:srgbClr val="000000">
                    <a:alpha val="43137"/>
                  </a:srgbClr>
                </a:outerShdw>
              </a:effectLst>
            </a:endParaRPr>
          </a:p>
          <a:p>
            <a:pPr algn="justLow" rtl="1">
              <a:buFont typeface="Wingdings" pitchFamily="2" charset="2"/>
              <a:buChar char="ü"/>
            </a:pPr>
            <a:r>
              <a:rPr lang="fa-IR" sz="3200" dirty="0"/>
              <a:t> </a:t>
            </a:r>
            <a:r>
              <a:rPr lang="fa-IR" sz="3200" b="1" dirty="0">
                <a:latin typeface="Tahoma" pitchFamily="34" charset="0"/>
                <a:ea typeface="Tahoma" pitchFamily="34" charset="0"/>
                <a:cs typeface="2  Titr" pitchFamily="2" charset="-78"/>
              </a:rPr>
              <a:t>همواره غلظت سدیم </a:t>
            </a:r>
            <a:r>
              <a:rPr lang="en-US" sz="3200" b="1" dirty="0">
                <a:solidFill>
                  <a:srgbClr val="FF0000"/>
                </a:solidFill>
                <a:effectLst>
                  <a:outerShdw blurRad="38100" dist="38100" dir="2700000" algn="tl">
                    <a:srgbClr val="000000">
                      <a:alpha val="43137"/>
                    </a:srgbClr>
                  </a:outerShdw>
                </a:effectLst>
              </a:rPr>
              <a:t>Na</a:t>
            </a:r>
            <a:r>
              <a:rPr lang="en-US" sz="3200" b="1" baseline="30000" dirty="0">
                <a:solidFill>
                  <a:srgbClr val="FF0000"/>
                </a:solidFill>
                <a:effectLst>
                  <a:outerShdw blurRad="38100" dist="38100" dir="2700000" algn="tl">
                    <a:srgbClr val="000000">
                      <a:alpha val="43137"/>
                    </a:srgbClr>
                  </a:outerShdw>
                </a:effectLst>
              </a:rPr>
              <a:t>+</a:t>
            </a:r>
            <a:r>
              <a:rPr lang="fa-IR" sz="3200" dirty="0"/>
              <a:t> </a:t>
            </a:r>
            <a:r>
              <a:rPr lang="fa-IR" sz="3200" b="1" dirty="0">
                <a:latin typeface="Tahoma" pitchFamily="34" charset="0"/>
                <a:ea typeface="Tahoma" pitchFamily="34" charset="0"/>
                <a:cs typeface="2  Titr" pitchFamily="2" charset="-78"/>
              </a:rPr>
              <a:t>در</a:t>
            </a:r>
            <a:r>
              <a:rPr lang="fa-IR" sz="3200" dirty="0"/>
              <a:t> </a:t>
            </a:r>
            <a:r>
              <a:rPr lang="fa-IR" sz="2800" b="1" dirty="0">
                <a:solidFill>
                  <a:srgbClr val="FF0000"/>
                </a:solidFill>
                <a:latin typeface="Tahoma" pitchFamily="34" charset="0"/>
                <a:ea typeface="Tahoma" pitchFamily="34" charset="0"/>
                <a:cs typeface="2  Titr" pitchFamily="2" charset="-78"/>
              </a:rPr>
              <a:t>خارج</a:t>
            </a:r>
            <a:r>
              <a:rPr lang="fa-IR" sz="3200" dirty="0"/>
              <a:t> </a:t>
            </a:r>
            <a:r>
              <a:rPr lang="fa-IR" sz="3200" b="1" dirty="0">
                <a:latin typeface="Tahoma" pitchFamily="34" charset="0"/>
                <a:ea typeface="Tahoma" pitchFamily="34" charset="0"/>
                <a:cs typeface="2  Titr" pitchFamily="2" charset="-78"/>
              </a:rPr>
              <a:t>از سلول بسیار بیشتر از داخل سلول است</a:t>
            </a:r>
          </a:p>
          <a:p>
            <a:pPr algn="justLow" rtl="1">
              <a:buFont typeface="Wingdings" pitchFamily="2" charset="2"/>
              <a:buChar char="ü"/>
            </a:pPr>
            <a:endParaRPr lang="fa-IR" sz="3200" dirty="0"/>
          </a:p>
          <a:p>
            <a:pPr algn="justLow" rtl="1">
              <a:buFont typeface="Wingdings" pitchFamily="2" charset="2"/>
              <a:buChar char="ü"/>
            </a:pPr>
            <a:r>
              <a:rPr lang="fa-IR" sz="3200" b="1" dirty="0">
                <a:latin typeface="Tahoma" pitchFamily="34" charset="0"/>
                <a:ea typeface="Tahoma" pitchFamily="34" charset="0"/>
                <a:cs typeface="2  Titr" pitchFamily="2" charset="-78"/>
              </a:rPr>
              <a:t>همواره غلظت پتاسیم </a:t>
            </a:r>
            <a:r>
              <a:rPr lang="en-US" sz="3200" b="1" dirty="0">
                <a:solidFill>
                  <a:srgbClr val="FF0000"/>
                </a:solidFill>
                <a:effectLst>
                  <a:outerShdw blurRad="38100" dist="38100" dir="2700000" algn="tl">
                    <a:srgbClr val="000000">
                      <a:alpha val="43137"/>
                    </a:srgbClr>
                  </a:outerShdw>
                </a:effectLst>
              </a:rPr>
              <a:t>K</a:t>
            </a:r>
            <a:r>
              <a:rPr lang="en-US" sz="3200" b="1" baseline="30000" dirty="0">
                <a:solidFill>
                  <a:srgbClr val="FF0000"/>
                </a:solidFill>
                <a:effectLst>
                  <a:outerShdw blurRad="38100" dist="38100" dir="2700000" algn="tl">
                    <a:srgbClr val="000000">
                      <a:alpha val="43137"/>
                    </a:srgbClr>
                  </a:outerShdw>
                </a:effectLst>
              </a:rPr>
              <a:t>+</a:t>
            </a:r>
            <a:r>
              <a:rPr lang="fa-IR" sz="3200" b="1" dirty="0">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در</a:t>
            </a:r>
            <a:r>
              <a:rPr lang="fa-IR" sz="3200" dirty="0"/>
              <a:t> </a:t>
            </a:r>
            <a:r>
              <a:rPr lang="fa-IR" sz="2800" b="1" dirty="0">
                <a:solidFill>
                  <a:srgbClr val="FF0000"/>
                </a:solidFill>
                <a:latin typeface="Tahoma" pitchFamily="34" charset="0"/>
                <a:ea typeface="Tahoma" pitchFamily="34" charset="0"/>
                <a:cs typeface="2  Titr" pitchFamily="2" charset="-78"/>
              </a:rPr>
              <a:t>داخل</a:t>
            </a:r>
            <a:r>
              <a:rPr lang="fa-IR" sz="3200" b="1" dirty="0">
                <a:latin typeface="Tahoma" pitchFamily="34" charset="0"/>
                <a:ea typeface="Tahoma" pitchFamily="34" charset="0"/>
                <a:cs typeface="2  Titr" pitchFamily="2" charset="-78"/>
              </a:rPr>
              <a:t> سلول بسیار بیشتر از خارج سلول است</a:t>
            </a:r>
          </a:p>
          <a:p>
            <a:pPr algn="justLow" rtl="1">
              <a:buFont typeface="Wingdings" pitchFamily="2" charset="2"/>
              <a:buChar char="ü"/>
            </a:pPr>
            <a:endParaRPr lang="fa-I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
                                        <p:tgtEl>
                                          <p:spTgt spid="5">
                                            <p:txEl>
                                              <p:pRg st="2" end="2"/>
                                            </p:txEl>
                                          </p:spTgt>
                                        </p:tgtEl>
                                      </p:cBhvr>
                                    </p:animEffect>
                                    <p:anim calcmode="lin" valueType="num">
                                      <p:cBhvr>
                                        <p:cTn id="17"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
                                        <p:tgtEl>
                                          <p:spTgt spid="5">
                                            <p:txEl>
                                              <p:pRg st="4" end="4"/>
                                            </p:txEl>
                                          </p:spTgt>
                                        </p:tgtEl>
                                      </p:cBhvr>
                                    </p:animEffect>
                                    <p:anim calcmode="lin" valueType="num">
                                      <p:cBhvr>
                                        <p:cTn id="26"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pic>
        <p:nvPicPr>
          <p:cNvPr id="1027" name="Picture 3" descr="F:\biology86\powerpoint\3\internet pic\neur.jpg"/>
          <p:cNvPicPr>
            <a:picLocks noChangeAspect="1" noChangeArrowheads="1"/>
          </p:cNvPicPr>
          <p:nvPr/>
        </p:nvPicPr>
        <p:blipFill>
          <a:blip r:embed="rId2"/>
          <a:srcRect b="6998"/>
          <a:stretch>
            <a:fillRect/>
          </a:stretch>
        </p:blipFill>
        <p:spPr bwMode="auto">
          <a:xfrm>
            <a:off x="762000" y="1219200"/>
            <a:ext cx="7710488"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57158" y="1102578"/>
            <a:ext cx="8458200" cy="5755422"/>
          </a:xfrm>
          <a:prstGeom prst="rect">
            <a:avLst/>
          </a:prstGeom>
          <a:noFill/>
        </p:spPr>
        <p:txBody>
          <a:bodyPr wrap="square" rtlCol="1">
            <a:spAutoFit/>
          </a:bodyPr>
          <a:lstStyle/>
          <a:p>
            <a:pPr algn="justLow" rtl="1">
              <a:lnSpc>
                <a:spcPct val="150000"/>
              </a:lnSpc>
              <a:buFont typeface="Wingdings" pitchFamily="2" charset="2"/>
              <a:buChar char="Ø"/>
            </a:pPr>
            <a:r>
              <a:rPr lang="fa-IR" sz="3200" b="1" dirty="0">
                <a:latin typeface="Tahoma" pitchFamily="34" charset="0"/>
                <a:ea typeface="Tahoma" pitchFamily="34" charset="0"/>
                <a:cs typeface="2  Titr" pitchFamily="2" charset="-78"/>
              </a:rPr>
              <a:t> در حالت استراحت یون های سدیم </a:t>
            </a:r>
            <a:r>
              <a:rPr lang="en-US" sz="3200" b="1" dirty="0">
                <a:solidFill>
                  <a:srgbClr val="FF0000"/>
                </a:solidFill>
                <a:effectLst>
                  <a:outerShdw blurRad="38100" dist="38100" dir="2700000" algn="tl">
                    <a:srgbClr val="000000">
                      <a:alpha val="43137"/>
                    </a:srgbClr>
                  </a:outerShdw>
                </a:effectLst>
              </a:rPr>
              <a:t>Na</a:t>
            </a:r>
            <a:r>
              <a:rPr lang="en-US" sz="3200" b="1" baseline="30000" dirty="0">
                <a:solidFill>
                  <a:srgbClr val="FF0000"/>
                </a:solidFill>
                <a:effectLst>
                  <a:outerShdw blurRad="38100" dist="38100" dir="2700000" algn="tl">
                    <a:srgbClr val="000000">
                      <a:alpha val="43137"/>
                    </a:srgbClr>
                  </a:outerShdw>
                </a:effectLst>
              </a:rPr>
              <a:t>+</a:t>
            </a:r>
            <a:r>
              <a:rPr lang="fa-IR" sz="3200" dirty="0"/>
              <a:t> </a:t>
            </a:r>
            <a:r>
              <a:rPr lang="fa-IR" sz="3200" b="1" dirty="0">
                <a:latin typeface="Tahoma" pitchFamily="34" charset="0"/>
                <a:ea typeface="Tahoma" pitchFamily="34" charset="0"/>
                <a:cs typeface="2  Titr" pitchFamily="2" charset="-78"/>
              </a:rPr>
              <a:t>تمایل دارند وارد سلول شوند و درون سلول را مثبت تر کنند و یون های پتاسیم </a:t>
            </a:r>
            <a:r>
              <a:rPr lang="en-US" sz="3200" b="1" dirty="0">
                <a:solidFill>
                  <a:srgbClr val="FF0000"/>
                </a:solidFill>
                <a:effectLst>
                  <a:outerShdw blurRad="38100" dist="38100" dir="2700000" algn="tl">
                    <a:srgbClr val="000000">
                      <a:alpha val="43137"/>
                    </a:srgbClr>
                  </a:outerShdw>
                </a:effectLst>
              </a:rPr>
              <a:t>K</a:t>
            </a:r>
            <a:r>
              <a:rPr lang="en-US" sz="3200" b="1" baseline="30000" dirty="0">
                <a:solidFill>
                  <a:srgbClr val="FF0000"/>
                </a:solidFill>
                <a:effectLst>
                  <a:outerShdw blurRad="38100" dist="38100" dir="2700000" algn="tl">
                    <a:srgbClr val="000000">
                      <a:alpha val="43137"/>
                    </a:srgbClr>
                  </a:outerShdw>
                </a:effectLst>
              </a:rPr>
              <a:t>+</a:t>
            </a:r>
            <a:r>
              <a:rPr lang="fa-IR" sz="3200" b="1" dirty="0">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تمایل دارند به بیرون بروند و داخل سلول را منفی تر کنند</a:t>
            </a:r>
          </a:p>
          <a:p>
            <a:pPr algn="justLow" rtl="1">
              <a:lnSpc>
                <a:spcPct val="150000"/>
              </a:lnSpc>
              <a:buFont typeface="Wingdings" pitchFamily="2" charset="2"/>
              <a:buChar char="Ø"/>
            </a:pPr>
            <a:r>
              <a:rPr lang="fa-IR" sz="3200" b="1" dirty="0">
                <a:latin typeface="Tahoma" pitchFamily="34" charset="0"/>
                <a:ea typeface="Tahoma" pitchFamily="34" charset="0"/>
                <a:cs typeface="2  Titr" pitchFamily="2" charset="-78"/>
              </a:rPr>
              <a:t>چون در حالت استراحت، نفوذپذیری غشا به یون های پتاسیم </a:t>
            </a:r>
            <a:r>
              <a:rPr lang="en-US" sz="3200" b="1" dirty="0">
                <a:solidFill>
                  <a:srgbClr val="FF0000"/>
                </a:solidFill>
                <a:effectLst>
                  <a:outerShdw blurRad="38100" dist="38100" dir="2700000" algn="tl">
                    <a:srgbClr val="000000">
                      <a:alpha val="43137"/>
                    </a:srgbClr>
                  </a:outerShdw>
                </a:effectLst>
              </a:rPr>
              <a:t>K</a:t>
            </a:r>
            <a:r>
              <a:rPr lang="en-US" sz="3200" b="1" baseline="30000" dirty="0">
                <a:solidFill>
                  <a:srgbClr val="FF0000"/>
                </a:solidFill>
                <a:effectLst>
                  <a:outerShdw blurRad="38100" dist="38100" dir="2700000" algn="tl">
                    <a:srgbClr val="000000">
                      <a:alpha val="43137"/>
                    </a:srgbClr>
                  </a:outerShdw>
                </a:effectLst>
              </a:rPr>
              <a:t>+</a:t>
            </a:r>
            <a:r>
              <a:rPr lang="fa-IR" sz="3200" b="1" baseline="30000" dirty="0">
                <a:solidFill>
                  <a:srgbClr val="FF0000"/>
                </a:solidFill>
                <a:effectLst>
                  <a:outerShdw blurRad="38100" dist="38100" dir="2700000" algn="tl">
                    <a:srgbClr val="000000">
                      <a:alpha val="43137"/>
                    </a:srgbClr>
                  </a:outerShdw>
                </a:effectLst>
              </a:rPr>
              <a:t> </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بیشتر از نفوذپذیری آن به سدیم </a:t>
            </a:r>
            <a:r>
              <a:rPr lang="en-US" sz="3200" b="1" dirty="0">
                <a:solidFill>
                  <a:srgbClr val="FF0000"/>
                </a:solidFill>
                <a:effectLst>
                  <a:outerShdw blurRad="38100" dist="38100" dir="2700000" algn="tl">
                    <a:srgbClr val="000000">
                      <a:alpha val="43137"/>
                    </a:srgbClr>
                  </a:outerShdw>
                </a:effectLst>
              </a:rPr>
              <a:t>Na</a:t>
            </a:r>
            <a:r>
              <a:rPr lang="en-US" sz="3200" b="1" baseline="30000" dirty="0">
                <a:solidFill>
                  <a:srgbClr val="FF0000"/>
                </a:solidFill>
                <a:effectLst>
                  <a:outerShdw blurRad="38100" dist="38100" dir="2700000" algn="tl">
                    <a:srgbClr val="000000">
                      <a:alpha val="43137"/>
                    </a:srgbClr>
                  </a:outerShdw>
                </a:effectLst>
              </a:rPr>
              <a:t>+</a:t>
            </a:r>
            <a:r>
              <a:rPr lang="fa-IR" sz="3200" dirty="0"/>
              <a:t> </a:t>
            </a:r>
            <a:r>
              <a:rPr lang="fa-IR" sz="3200" b="1" dirty="0">
                <a:latin typeface="Tahoma" pitchFamily="34" charset="0"/>
                <a:ea typeface="Tahoma" pitchFamily="34" charset="0"/>
                <a:cs typeface="2  Titr" pitchFamily="2" charset="-78"/>
              </a:rPr>
              <a:t>است، داخل سلول نسبت به بیرون آن منفی تر خواهد بود</a:t>
            </a:r>
          </a:p>
          <a:p>
            <a:pPr algn="justLow" rtl="1"/>
            <a:endParaRPr lang="fa-I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57158" y="928670"/>
            <a:ext cx="8458200" cy="5509200"/>
          </a:xfrm>
          <a:prstGeom prst="rect">
            <a:avLst/>
          </a:prstGeom>
          <a:noFill/>
        </p:spPr>
        <p:txBody>
          <a:bodyPr wrap="square" rtlCol="1">
            <a:spAutoFit/>
          </a:bodyPr>
          <a:lstStyle/>
          <a:p>
            <a:pPr algn="justLow" rtl="1">
              <a:buFont typeface="Wingdings" pitchFamily="2" charset="2"/>
              <a:buChar char="Ø"/>
            </a:pPr>
            <a:r>
              <a:rPr lang="fa-IR" sz="3200" b="1" dirty="0">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پتانسیل عمل</a:t>
            </a:r>
          </a:p>
          <a:p>
            <a:pPr algn="justLow" rtl="1">
              <a:buFont typeface="Wingdings" pitchFamily="2" charset="2"/>
              <a:buChar char="Ø"/>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عبارتند از تغییر ناگهانی و شدید اختلاف پتانسیل بین دو سوی غشا</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طی این تغییر، در زمان بسیار کوتاهی پتانسیل </a:t>
            </a:r>
            <a:r>
              <a:rPr lang="fa-IR" sz="2800" b="1" dirty="0">
                <a:solidFill>
                  <a:srgbClr val="FF0000"/>
                </a:solidFill>
                <a:latin typeface="Tahoma" pitchFamily="34" charset="0"/>
                <a:ea typeface="Tahoma" pitchFamily="34" charset="0"/>
                <a:cs typeface="2  Titr" pitchFamily="2" charset="-78"/>
              </a:rPr>
              <a:t>داخل</a:t>
            </a:r>
            <a:r>
              <a:rPr lang="fa-IR" sz="3200" dirty="0"/>
              <a:t> </a:t>
            </a:r>
            <a:r>
              <a:rPr lang="fa-IR" sz="3200" b="1" dirty="0">
                <a:latin typeface="Tahoma" pitchFamily="34" charset="0"/>
                <a:ea typeface="Tahoma" pitchFamily="34" charset="0"/>
                <a:cs typeface="2  Titr" pitchFamily="2" charset="-78"/>
              </a:rPr>
              <a:t>غشا نسبت به خارج آن </a:t>
            </a:r>
            <a:r>
              <a:rPr lang="fa-IR" sz="2800" b="1" dirty="0">
                <a:solidFill>
                  <a:srgbClr val="FF0000"/>
                </a:solidFill>
                <a:latin typeface="Tahoma" pitchFamily="34" charset="0"/>
                <a:ea typeface="Tahoma" pitchFamily="34" charset="0"/>
                <a:cs typeface="2  Titr" pitchFamily="2" charset="-78"/>
              </a:rPr>
              <a:t>مثبت</a:t>
            </a:r>
            <a:r>
              <a:rPr lang="fa-IR" sz="3200" b="1" dirty="0">
                <a:solidFill>
                  <a:srgbClr val="FF0000"/>
                </a:solidFill>
                <a:effectLst>
                  <a:outerShdw blurRad="38100" dist="38100" dir="2700000" algn="tl">
                    <a:srgbClr val="000000">
                      <a:alpha val="43137"/>
                    </a:srgbClr>
                  </a:outerShdw>
                </a:effectLst>
              </a:rPr>
              <a:t> </a:t>
            </a:r>
            <a:r>
              <a:rPr lang="fa-IR" sz="2800" b="1" dirty="0">
                <a:solidFill>
                  <a:srgbClr val="FF0000"/>
                </a:solidFill>
                <a:latin typeface="Tahoma" pitchFamily="34" charset="0"/>
                <a:ea typeface="Tahoma" pitchFamily="34" charset="0"/>
                <a:cs typeface="2  Titr" pitchFamily="2" charset="-78"/>
              </a:rPr>
              <a:t>تر</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می شود و بلافاصله به حالت اول خود بر می گردد</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چون پتانسیل عمل نقطه به نقطه در طول سلول عصبی سیر می کند به آن</a:t>
            </a:r>
            <a:r>
              <a:rPr lang="fa-IR" sz="3200" dirty="0"/>
              <a:t> </a:t>
            </a:r>
            <a:r>
              <a:rPr lang="fa-IR" sz="2800" b="1" dirty="0">
                <a:solidFill>
                  <a:srgbClr val="FF0000"/>
                </a:solidFill>
                <a:latin typeface="Tahoma" pitchFamily="34" charset="0"/>
                <a:ea typeface="Tahoma" pitchFamily="34" charset="0"/>
                <a:cs typeface="2  Titr" pitchFamily="2" charset="-78"/>
              </a:rPr>
              <a:t>پیام</a:t>
            </a:r>
            <a:r>
              <a:rPr lang="fa-IR" sz="3200" b="1" dirty="0">
                <a:solidFill>
                  <a:srgbClr val="FF0000"/>
                </a:solidFill>
                <a:effectLst>
                  <a:outerShdw blurRad="38100" dist="38100" dir="2700000" algn="tl">
                    <a:srgbClr val="000000">
                      <a:alpha val="43137"/>
                    </a:srgbClr>
                  </a:outerShdw>
                </a:effectLst>
              </a:rPr>
              <a:t> </a:t>
            </a:r>
            <a:r>
              <a:rPr lang="fa-IR" sz="2800" b="1" dirty="0">
                <a:solidFill>
                  <a:srgbClr val="FF0000"/>
                </a:solidFill>
                <a:latin typeface="Tahoma" pitchFamily="34" charset="0"/>
                <a:ea typeface="Tahoma" pitchFamily="34" charset="0"/>
                <a:cs typeface="2  Titr" pitchFamily="2" charset="-78"/>
              </a:rPr>
              <a:t>عصبی</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گویند</a:t>
            </a:r>
          </a:p>
        </p:txBody>
      </p:sp>
      <p:sp>
        <p:nvSpPr>
          <p:cNvPr id="6" name="Left Arrow 5">
            <a:hlinkClick r:id="rId3" action="ppaction://hlinkfile"/>
          </p:cNvPr>
          <p:cNvSpPr/>
          <p:nvPr/>
        </p:nvSpPr>
        <p:spPr>
          <a:xfrm>
            <a:off x="571472" y="5786454"/>
            <a:ext cx="1785950" cy="1071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rPr>
              <a:t>کلیپ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ox(i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228600" y="1460242"/>
            <a:ext cx="8610600" cy="4524315"/>
          </a:xfrm>
          <a:prstGeom prst="rect">
            <a:avLst/>
          </a:prstGeom>
          <a:noFill/>
        </p:spPr>
        <p:txBody>
          <a:bodyPr wrap="square" rtlCol="1">
            <a:spAutoFit/>
          </a:bodyPr>
          <a:lstStyle/>
          <a:p>
            <a:pPr algn="justLow" rtl="1">
              <a:buFont typeface="Wingdings" pitchFamily="2" charset="2"/>
              <a:buChar char="Ø"/>
            </a:pPr>
            <a:r>
              <a:rPr lang="fa-IR" sz="3200" b="1" dirty="0">
                <a:latin typeface="Tahoma" pitchFamily="34" charset="0"/>
                <a:ea typeface="Tahoma" pitchFamily="34" charset="0"/>
                <a:cs typeface="2  Titr" pitchFamily="2" charset="-78"/>
              </a:rPr>
              <a:t>علت مثبت تر شدن پتانسیل داخل در پتانسیل عمل چیست ؟</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علت</a:t>
            </a:r>
            <a:r>
              <a:rPr lang="fa-IR" sz="3200" dirty="0"/>
              <a:t> </a:t>
            </a:r>
            <a:r>
              <a:rPr lang="fa-IR" sz="2800" b="1" dirty="0">
                <a:solidFill>
                  <a:srgbClr val="FF0000"/>
                </a:solidFill>
                <a:latin typeface="Tahoma" pitchFamily="34" charset="0"/>
                <a:ea typeface="Tahoma" pitchFamily="34" charset="0"/>
                <a:cs typeface="2  Titr" pitchFamily="2" charset="-78"/>
              </a:rPr>
              <a:t>مثبت تر </a:t>
            </a:r>
            <a:r>
              <a:rPr lang="fa-IR" sz="3200" b="1" dirty="0">
                <a:latin typeface="Tahoma" pitchFamily="34" charset="0"/>
                <a:ea typeface="Tahoma" pitchFamily="34" charset="0"/>
                <a:cs typeface="2  Titr" pitchFamily="2" charset="-78"/>
              </a:rPr>
              <a:t>شدن داخل سلول که در </a:t>
            </a:r>
            <a:r>
              <a:rPr lang="fa-IR" sz="2800" b="1" dirty="0">
                <a:solidFill>
                  <a:srgbClr val="FF0000"/>
                </a:solidFill>
                <a:latin typeface="Tahoma" pitchFamily="34" charset="0"/>
                <a:ea typeface="Tahoma" pitchFamily="34" charset="0"/>
                <a:cs typeface="2  Titr" pitchFamily="2" charset="-78"/>
              </a:rPr>
              <a:t>نمودار</a:t>
            </a:r>
            <a:r>
              <a:rPr lang="fa-IR" sz="3200" dirty="0"/>
              <a:t> </a:t>
            </a:r>
            <a:r>
              <a:rPr lang="fa-IR" sz="3200" b="1" dirty="0">
                <a:latin typeface="Tahoma" pitchFamily="34" charset="0"/>
                <a:ea typeface="Tahoma" pitchFamily="34" charset="0"/>
                <a:cs typeface="2  Titr" pitchFamily="2" charset="-78"/>
              </a:rPr>
              <a:t>به صورت بالا رونده دیده می شود، </a:t>
            </a:r>
            <a:r>
              <a:rPr lang="fa-IR" sz="2800" b="1" dirty="0">
                <a:solidFill>
                  <a:srgbClr val="FF0000"/>
                </a:solidFill>
                <a:latin typeface="Tahoma" pitchFamily="34" charset="0"/>
                <a:ea typeface="Tahoma" pitchFamily="34" charset="0"/>
                <a:cs typeface="2  Titr" pitchFamily="2" charset="-78"/>
              </a:rPr>
              <a:t>ورود ناگهانی یون های سدیم </a:t>
            </a:r>
            <a:r>
              <a:rPr lang="en-US" sz="3200" b="1" dirty="0">
                <a:solidFill>
                  <a:srgbClr val="0070C0"/>
                </a:solidFill>
                <a:effectLst>
                  <a:outerShdw blurRad="38100" dist="38100" dir="2700000" algn="tl">
                    <a:srgbClr val="000000">
                      <a:alpha val="43137"/>
                    </a:srgbClr>
                  </a:outerShdw>
                </a:effectLst>
              </a:rPr>
              <a:t>Na</a:t>
            </a:r>
            <a:r>
              <a:rPr lang="en-US" sz="3200" b="1" baseline="30000" dirty="0">
                <a:solidFill>
                  <a:srgbClr val="0070C0"/>
                </a:solidFill>
                <a:effectLst>
                  <a:outerShdw blurRad="38100" dist="38100" dir="2700000" algn="tl">
                    <a:srgbClr val="000000">
                      <a:alpha val="43137"/>
                    </a:srgbClr>
                  </a:outerShdw>
                </a:effectLst>
              </a:rPr>
              <a:t>+</a:t>
            </a:r>
            <a:r>
              <a:rPr lang="fa-IR" sz="3200" b="1" dirty="0">
                <a:solidFill>
                  <a:srgbClr val="0070C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به داخل سلول است</a:t>
            </a:r>
          </a:p>
          <a:p>
            <a:pPr algn="justLow" rtl="1">
              <a:buFont typeface="Wingdings" pitchFamily="2" charset="2"/>
              <a:buChar char="ü"/>
            </a:pPr>
            <a:endParaRPr lang="fa-IR" sz="3200" dirty="0"/>
          </a:p>
          <a:p>
            <a:pPr algn="justLow" rtl="1">
              <a:buFont typeface="Wingdings" pitchFamily="2" charset="2"/>
              <a:buChar char="ü"/>
            </a:pPr>
            <a:r>
              <a:rPr lang="fa-IR" sz="3200" b="1" dirty="0">
                <a:latin typeface="Tahoma" pitchFamily="34" charset="0"/>
                <a:ea typeface="Tahoma" pitchFamily="34" charset="0"/>
                <a:cs typeface="2  Titr" pitchFamily="2" charset="-78"/>
              </a:rPr>
              <a:t>علت</a:t>
            </a:r>
            <a:r>
              <a:rPr lang="fa-IR" sz="3200" dirty="0"/>
              <a:t> </a:t>
            </a:r>
            <a:r>
              <a:rPr lang="fa-IR" sz="2800" b="1" dirty="0">
                <a:solidFill>
                  <a:srgbClr val="FF0000"/>
                </a:solidFill>
                <a:latin typeface="Tahoma" pitchFamily="34" charset="0"/>
                <a:ea typeface="Tahoma" pitchFamily="34" charset="0"/>
                <a:cs typeface="2  Titr" pitchFamily="2" charset="-78"/>
              </a:rPr>
              <a:t>برگشتن پتانسیل آرامش </a:t>
            </a:r>
            <a:r>
              <a:rPr lang="fa-IR" sz="3200" b="1" dirty="0">
                <a:latin typeface="Tahoma" pitchFamily="34" charset="0"/>
                <a:ea typeface="Tahoma" pitchFamily="34" charset="0"/>
                <a:cs typeface="2  Titr" pitchFamily="2" charset="-78"/>
              </a:rPr>
              <a:t>( منفی تر شدن داخل ) که در </a:t>
            </a:r>
            <a:r>
              <a:rPr lang="fa-IR" sz="2800" b="1" dirty="0">
                <a:solidFill>
                  <a:srgbClr val="FF0000"/>
                </a:solidFill>
                <a:latin typeface="Tahoma" pitchFamily="34" charset="0"/>
                <a:ea typeface="Tahoma" pitchFamily="34" charset="0"/>
                <a:cs typeface="2  Titr" pitchFamily="2" charset="-78"/>
              </a:rPr>
              <a:t>نمودار</a:t>
            </a:r>
            <a:r>
              <a:rPr lang="fa-IR" sz="3200" dirty="0"/>
              <a:t> </a:t>
            </a:r>
            <a:r>
              <a:rPr lang="fa-IR" sz="3200" b="1" dirty="0">
                <a:latin typeface="Tahoma" pitchFamily="34" charset="0"/>
                <a:ea typeface="Tahoma" pitchFamily="34" charset="0"/>
                <a:cs typeface="2  Titr" pitchFamily="2" charset="-78"/>
              </a:rPr>
              <a:t>به صورت نزولی دیده می شود، </a:t>
            </a:r>
            <a:r>
              <a:rPr lang="fa-IR" sz="2800" b="1" dirty="0">
                <a:solidFill>
                  <a:srgbClr val="FF0000"/>
                </a:solidFill>
                <a:latin typeface="Tahoma" pitchFamily="34" charset="0"/>
                <a:ea typeface="Tahoma" pitchFamily="34" charset="0"/>
                <a:cs typeface="2  Titr" pitchFamily="2" charset="-78"/>
              </a:rPr>
              <a:t>خروج ناگهانی یون های پتاسیم </a:t>
            </a:r>
            <a:r>
              <a:rPr lang="en-US" sz="3200" b="1" dirty="0">
                <a:solidFill>
                  <a:srgbClr val="0070C0"/>
                </a:solidFill>
                <a:effectLst>
                  <a:outerShdw blurRad="38100" dist="38100" dir="2700000" algn="tl">
                    <a:srgbClr val="000000">
                      <a:alpha val="43137"/>
                    </a:srgbClr>
                  </a:outerShdw>
                </a:effectLst>
              </a:rPr>
              <a:t>K</a:t>
            </a:r>
            <a:r>
              <a:rPr lang="en-US" sz="3200" b="1" baseline="30000" dirty="0">
                <a:solidFill>
                  <a:srgbClr val="0070C0"/>
                </a:solidFill>
                <a:effectLst>
                  <a:outerShdw blurRad="38100" dist="38100" dir="2700000" algn="tl">
                    <a:srgbClr val="000000">
                      <a:alpha val="43137"/>
                    </a:srgbClr>
                  </a:outerShdw>
                </a:effectLst>
              </a:rPr>
              <a:t>+</a:t>
            </a:r>
            <a:r>
              <a:rPr lang="fa-IR" sz="3200" dirty="0"/>
              <a:t> </a:t>
            </a:r>
            <a:r>
              <a:rPr lang="fa-IR" sz="3200" b="1" dirty="0">
                <a:latin typeface="Tahoma" pitchFamily="34" charset="0"/>
                <a:ea typeface="Tahoma" pitchFamily="34" charset="0"/>
                <a:cs typeface="2  Titr" pitchFamily="2" charset="-78"/>
              </a:rPr>
              <a:t>است</a:t>
            </a:r>
          </a:p>
        </p:txBody>
      </p:sp>
      <p:sp>
        <p:nvSpPr>
          <p:cNvPr id="6" name="Left Arrow 5"/>
          <p:cNvSpPr/>
          <p:nvPr/>
        </p:nvSpPr>
        <p:spPr>
          <a:xfrm>
            <a:off x="1285852" y="5715016"/>
            <a:ext cx="1643074" cy="11429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hlinkClick r:id="rId2" action="ppaction://hlinkfile"/>
              </a:rPr>
              <a:t>کلیپ</a:t>
            </a:r>
            <a:endParaRPr lang="fa-IR"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81000" y="1460242"/>
            <a:ext cx="8458200" cy="1077218"/>
          </a:xfrm>
          <a:prstGeom prst="rect">
            <a:avLst/>
          </a:prstGeom>
          <a:noFill/>
        </p:spPr>
        <p:txBody>
          <a:bodyPr wrap="square" rtlCol="1">
            <a:spAutoFit/>
          </a:bodyPr>
          <a:lstStyle/>
          <a:p>
            <a:pPr algn="justLow" rtl="1">
              <a:buFont typeface="Wingdings" pitchFamily="2" charset="2"/>
              <a:buChar char="Ø"/>
            </a:pPr>
            <a:r>
              <a:rPr lang="fa-IR" sz="3200" dirty="0"/>
              <a:t>  </a:t>
            </a:r>
          </a:p>
          <a:p>
            <a:pPr algn="justLow" rtl="1">
              <a:buFont typeface="Wingdings" pitchFamily="2" charset="2"/>
              <a:buChar char="ü"/>
            </a:pPr>
            <a:endParaRPr lang="fa-IR" sz="3200" dirty="0"/>
          </a:p>
        </p:txBody>
      </p:sp>
      <p:pic>
        <p:nvPicPr>
          <p:cNvPr id="54274" name="Picture 2" descr="F:\biology86\powerpoint\3\internet pic\pomp.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81000" y="1460242"/>
            <a:ext cx="8458200" cy="4647426"/>
          </a:xfrm>
          <a:prstGeom prst="rect">
            <a:avLst/>
          </a:prstGeom>
          <a:noFill/>
        </p:spPr>
        <p:txBody>
          <a:bodyPr wrap="square" rtlCol="1">
            <a:spAutoFit/>
          </a:bodyPr>
          <a:lstStyle/>
          <a:p>
            <a:pPr algn="justLow" rtl="1">
              <a:buFont typeface="Wingdings" pitchFamily="2" charset="2"/>
              <a:buChar char="Ø"/>
            </a:pPr>
            <a:r>
              <a:rPr lang="fa-IR" sz="2800" b="1" dirty="0">
                <a:solidFill>
                  <a:srgbClr val="FF0000"/>
                </a:solidFill>
                <a:latin typeface="Tahoma" pitchFamily="34" charset="0"/>
                <a:ea typeface="Tahoma" pitchFamily="34" charset="0"/>
                <a:cs typeface="2  Titr" pitchFamily="2" charset="-78"/>
              </a:rPr>
              <a:t>پمپ سدیم – پتاسیم </a:t>
            </a:r>
            <a:r>
              <a:rPr lang="fa-IR" sz="3200" b="1" dirty="0">
                <a:latin typeface="Tahoma" pitchFamily="34" charset="0"/>
                <a:ea typeface="Tahoma" pitchFamily="34" charset="0"/>
                <a:cs typeface="2  Titr" pitchFamily="2" charset="-78"/>
              </a:rPr>
              <a:t>مانع از تجمع بیش از حد پتاسیم در خارج سلول و جمع شدن زیاد سدیم در داخل سلول می شود</a:t>
            </a:r>
          </a:p>
          <a:p>
            <a:pPr algn="justLow" rtl="1">
              <a:buFont typeface="Wingdings" pitchFamily="2" charset="2"/>
              <a:buChar char="Ø"/>
            </a:pPr>
            <a:endParaRPr lang="fa-IR" sz="2000" b="1" dirty="0"/>
          </a:p>
          <a:p>
            <a:pPr algn="justLow" rtl="1">
              <a:buFont typeface="Wingdings" pitchFamily="2" charset="2"/>
              <a:buChar char="Ø"/>
            </a:pPr>
            <a:r>
              <a:rPr lang="fa-IR" sz="3200" b="1" dirty="0">
                <a:latin typeface="Tahoma" pitchFamily="34" charset="0"/>
                <a:ea typeface="Tahoma" pitchFamily="34" charset="0"/>
                <a:cs typeface="2  Titr" pitchFamily="2" charset="-78"/>
              </a:rPr>
              <a:t>این</a:t>
            </a:r>
            <a:r>
              <a:rPr lang="fa-IR" sz="3200" dirty="0"/>
              <a:t> </a:t>
            </a:r>
            <a:r>
              <a:rPr lang="fa-IR" sz="2800" b="1" dirty="0">
                <a:solidFill>
                  <a:srgbClr val="FF0000"/>
                </a:solidFill>
                <a:latin typeface="Tahoma" pitchFamily="34" charset="0"/>
                <a:ea typeface="Tahoma" pitchFamily="34" charset="0"/>
                <a:cs typeface="2  Titr" pitchFamily="2" charset="-78"/>
              </a:rPr>
              <a:t>پروتئین</a:t>
            </a:r>
            <a:r>
              <a:rPr lang="fa-IR" sz="3200" dirty="0"/>
              <a:t> </a:t>
            </a:r>
            <a:r>
              <a:rPr lang="fa-IR" sz="3200" b="1" dirty="0">
                <a:latin typeface="Tahoma" pitchFamily="34" charset="0"/>
                <a:ea typeface="Tahoma" pitchFamily="34" charset="0"/>
                <a:cs typeface="2  Titr" pitchFamily="2" charset="-78"/>
              </a:rPr>
              <a:t>( پمپ سدیم – پتاسیم ) با مصرف انژی </a:t>
            </a:r>
            <a:r>
              <a:rPr lang="fa-IR" sz="3200" dirty="0"/>
              <a:t>(</a:t>
            </a:r>
            <a:r>
              <a:rPr lang="en-US" sz="3200" b="1" dirty="0">
                <a:solidFill>
                  <a:srgbClr val="FF0000"/>
                </a:solidFill>
                <a:effectLst>
                  <a:outerShdw blurRad="38100" dist="38100" dir="2700000" algn="tl">
                    <a:srgbClr val="000000">
                      <a:alpha val="43137"/>
                    </a:srgbClr>
                  </a:outerShdw>
                </a:effectLst>
              </a:rPr>
              <a:t>ATP</a:t>
            </a:r>
            <a:r>
              <a:rPr lang="fa-IR" sz="3200" dirty="0"/>
              <a:t>) </a:t>
            </a:r>
            <a:r>
              <a:rPr lang="fa-IR" sz="3200" b="1" dirty="0">
                <a:latin typeface="Tahoma" pitchFamily="34" charset="0"/>
                <a:ea typeface="Tahoma" pitchFamily="34" charset="0"/>
                <a:cs typeface="2  Titr" pitchFamily="2" charset="-78"/>
              </a:rPr>
              <a:t>یون</a:t>
            </a:r>
            <a:r>
              <a:rPr lang="fa-IR" sz="3200" dirty="0"/>
              <a:t> </a:t>
            </a:r>
            <a:r>
              <a:rPr lang="fa-IR" sz="3200" dirty="0">
                <a:solidFill>
                  <a:srgbClr val="0070C0"/>
                </a:solidFill>
              </a:rPr>
              <a:t>سدیم</a:t>
            </a:r>
            <a:r>
              <a:rPr lang="fa-IR" sz="3200" dirty="0"/>
              <a:t> </a:t>
            </a:r>
            <a:r>
              <a:rPr lang="fa-IR" sz="3200" b="1" dirty="0">
                <a:latin typeface="Tahoma" pitchFamily="34" charset="0"/>
                <a:ea typeface="Tahoma" pitchFamily="34" charset="0"/>
                <a:cs typeface="2  Titr" pitchFamily="2" charset="-78"/>
              </a:rPr>
              <a:t>را</a:t>
            </a:r>
            <a:r>
              <a:rPr lang="fa-IR" sz="3200" dirty="0"/>
              <a:t> </a:t>
            </a:r>
            <a:r>
              <a:rPr lang="fa-IR" sz="3200" dirty="0">
                <a:solidFill>
                  <a:srgbClr val="0070C0"/>
                </a:solidFill>
              </a:rPr>
              <a:t>به خارج </a:t>
            </a:r>
            <a:r>
              <a:rPr lang="fa-IR" sz="3200" b="1" dirty="0">
                <a:latin typeface="Tahoma" pitchFamily="34" charset="0"/>
                <a:ea typeface="Tahoma" pitchFamily="34" charset="0"/>
                <a:cs typeface="2  Titr" pitchFamily="2" charset="-78"/>
              </a:rPr>
              <a:t>سلول و یون </a:t>
            </a:r>
            <a:r>
              <a:rPr lang="fa-IR" sz="2800" b="1" dirty="0">
                <a:solidFill>
                  <a:srgbClr val="FF0000"/>
                </a:solidFill>
                <a:latin typeface="Tahoma" pitchFamily="34" charset="0"/>
                <a:ea typeface="Tahoma" pitchFamily="34" charset="0"/>
                <a:cs typeface="2  Titr" pitchFamily="2" charset="-78"/>
              </a:rPr>
              <a:t>پتاسیم</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را</a:t>
            </a:r>
            <a:r>
              <a:rPr lang="fa-IR" sz="3200" dirty="0"/>
              <a:t> </a:t>
            </a:r>
            <a:r>
              <a:rPr lang="fa-IR" sz="2800" b="1" dirty="0">
                <a:solidFill>
                  <a:srgbClr val="FF0000"/>
                </a:solidFill>
                <a:latin typeface="Tahoma" pitchFamily="34" charset="0"/>
                <a:ea typeface="Tahoma" pitchFamily="34" charset="0"/>
                <a:cs typeface="2  Titr" pitchFamily="2" charset="-78"/>
              </a:rPr>
              <a:t>به داخل </a:t>
            </a:r>
            <a:r>
              <a:rPr lang="fa-IR" sz="3200" b="1" dirty="0">
                <a:latin typeface="Tahoma" pitchFamily="34" charset="0"/>
                <a:ea typeface="Tahoma" pitchFamily="34" charset="0"/>
                <a:cs typeface="2  Titr" pitchFamily="2" charset="-78"/>
              </a:rPr>
              <a:t>سلول باز می گرداند</a:t>
            </a:r>
          </a:p>
          <a:p>
            <a:pPr algn="justLow" rtl="1">
              <a:buFont typeface="Wingdings" pitchFamily="2" charset="2"/>
              <a:buChar char="ü"/>
            </a:pPr>
            <a:endParaRPr lang="fa-IR" sz="2000" dirty="0"/>
          </a:p>
          <a:p>
            <a:pPr algn="justLow" rtl="1">
              <a:buFont typeface="Wingdings" pitchFamily="2" charset="2"/>
              <a:buChar char="ü"/>
            </a:pPr>
            <a:r>
              <a:rPr lang="fa-IR" sz="3200" b="1" dirty="0">
                <a:latin typeface="Tahoma" pitchFamily="34" charset="0"/>
                <a:ea typeface="Tahoma" pitchFamily="34" charset="0"/>
                <a:cs typeface="2  Titr" pitchFamily="2" charset="-78"/>
              </a:rPr>
              <a:t>این عمل باعث می شود همواره غلظت سدیم در خارج و غلظت پتاسیم در داخل بالا بماند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0"/>
            <a:ext cx="8715436"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 typeface="Wingdings" pitchFamily="2" charset="2"/>
              <a:buNone/>
              <a:tabLst/>
            </a:pPr>
            <a:r>
              <a:rPr lang="fa-IR" sz="4000" b="1" dirty="0">
                <a:ln w="11430"/>
                <a:solidFill>
                  <a:srgbClr val="FFFF00"/>
                </a:solidFill>
                <a:effectLst>
                  <a:outerShdw blurRad="50800" dist="39000" dir="5460000" algn="tl">
                    <a:srgbClr val="000000">
                      <a:alpha val="38000"/>
                    </a:srgbClr>
                  </a:outerShdw>
                </a:effectLst>
              </a:rPr>
              <a:t>تغییرات در اندازه بدن و ساختار عضله –چربی</a:t>
            </a:r>
          </a:p>
          <a:p>
            <a:pPr marR="0" lvl="0" indent="0" algn="justLow" fontAlgn="base">
              <a:lnSpc>
                <a:spcPct val="100000"/>
              </a:lnSpc>
              <a:spcBef>
                <a:spcPct val="0"/>
              </a:spcBef>
              <a:spcAft>
                <a:spcPct val="0"/>
              </a:spcAft>
              <a:buClrTx/>
              <a:buSzTx/>
              <a:buFont typeface="Wingdings" pitchFamily="2" charset="2"/>
              <a:buNone/>
              <a:tabLst/>
            </a:pPr>
            <a:endParaRPr lang="en-US" sz="2800" b="1" dirty="0">
              <a:latin typeface="Tahoma" pitchFamily="34" charset="0"/>
              <a:ea typeface="Tahoma" pitchFamily="34" charset="0"/>
              <a:cs typeface="Tahoma" pitchFamily="34" charset="0"/>
            </a:endParaRPr>
          </a:p>
          <a:p>
            <a:pPr marR="0" lvl="0" indent="0" algn="justLow" fontAlgn="base">
              <a:lnSpc>
                <a:spcPct val="100000"/>
              </a:lnSpc>
              <a:spcBef>
                <a:spcPct val="0"/>
              </a:spcBef>
              <a:spcAft>
                <a:spcPct val="0"/>
              </a:spcAft>
              <a:buClrTx/>
              <a:buSzTx/>
              <a:buFont typeface="Wingdings" pitchFamily="2" charset="2"/>
              <a:buNone/>
              <a:tabLst/>
            </a:pPr>
            <a:r>
              <a:rPr lang="fa-IR" sz="2400" b="1" dirty="0">
                <a:latin typeface="Tahoma" pitchFamily="34" charset="0"/>
                <a:ea typeface="Tahoma" pitchFamily="34" charset="0"/>
                <a:cs typeface="2  Titr" pitchFamily="2" charset="-78"/>
              </a:rPr>
              <a:t>در پایان سال اول قد یک بچه معمولی تقریباً 80سانتی متر است ،یعنی50 درصد بیشتر از زمان تولد ؛در2سالگی تقریباً 75 درصد بزرگتر است (90سانتی متر).همچنین،در 5ماهگی،وزن هنگام تولد دو برابر می شود (تقریباً6/5 کیلوگرم)، در1 سالگی سه برابر می شود(تقریباً10کیلوگرم) و در2سالگی به چهار برابر می رسد(تقریباً13/5کیلوگرم).</a:t>
            </a:r>
            <a:endParaRPr lang="en-US" sz="2400" b="1" dirty="0">
              <a:latin typeface="Tahoma" pitchFamily="34" charset="0"/>
              <a:ea typeface="Tahoma" pitchFamily="34" charset="0"/>
              <a:cs typeface="2  Titr" pitchFamily="2" charset="-78"/>
            </a:endParaRPr>
          </a:p>
          <a:p>
            <a:pPr marR="0" lvl="0" indent="0" algn="justLow" fontAlgn="base">
              <a:lnSpc>
                <a:spcPct val="100000"/>
              </a:lnSpc>
              <a:spcBef>
                <a:spcPct val="0"/>
              </a:spcBef>
              <a:spcAft>
                <a:spcPct val="0"/>
              </a:spcAft>
              <a:buClrTx/>
              <a:buSzTx/>
              <a:buFont typeface="Wingdings" pitchFamily="2" charset="2"/>
              <a:buNone/>
              <a:tabLst/>
            </a:pPr>
            <a:r>
              <a:rPr lang="fa-IR" sz="2400" b="1" dirty="0">
                <a:latin typeface="Tahoma" pitchFamily="34" charset="0"/>
                <a:ea typeface="Tahoma" pitchFamily="34" charset="0"/>
                <a:cs typeface="2  Titr" pitchFamily="2" charset="-78"/>
              </a:rPr>
              <a:t>اما نوباوگان و کودکان نوپا به جای اینکه وزن یکنواخت کسب کنند،به صورت </a:t>
            </a:r>
          </a:p>
          <a:p>
            <a:pPr marR="0" lvl="0" indent="0" algn="justLow" fontAlgn="base">
              <a:lnSpc>
                <a:spcPct val="100000"/>
              </a:lnSpc>
              <a:spcBef>
                <a:spcPct val="0"/>
              </a:spcBef>
              <a:spcAft>
                <a:spcPct val="0"/>
              </a:spcAft>
              <a:buClrTx/>
              <a:buSzTx/>
              <a:buFont typeface="Wingdings" pitchFamily="2" charset="2"/>
              <a:buNone/>
              <a:tabLst/>
            </a:pPr>
            <a:r>
              <a:rPr lang="fa-IR" sz="2400" b="1" dirty="0">
                <a:latin typeface="Tahoma" pitchFamily="34" charset="0"/>
                <a:ea typeface="Tahoma" pitchFamily="34" charset="0"/>
                <a:cs typeface="2  Titr" pitchFamily="2" charset="-78"/>
              </a:rPr>
              <a:t>جهش های کوچک رشد می کنند.</a:t>
            </a:r>
            <a:endParaRPr lang="en-US" sz="2400" b="1" dirty="0">
              <a:latin typeface="Tahoma" pitchFamily="34" charset="0"/>
              <a:ea typeface="Tahoma" pitchFamily="34" charset="0"/>
              <a:cs typeface="2  Titr" pitchFamily="2" charset="-78"/>
            </a:endParaRPr>
          </a:p>
          <a:p>
            <a:pPr marR="0" lvl="0" indent="0" algn="justLow" fontAlgn="base">
              <a:lnSpc>
                <a:spcPct val="100000"/>
              </a:lnSpc>
              <a:spcBef>
                <a:spcPct val="0"/>
              </a:spcBef>
              <a:spcAft>
                <a:spcPct val="0"/>
              </a:spcAft>
              <a:buClrTx/>
              <a:buSzTx/>
              <a:buFont typeface="Wingdings" pitchFamily="2" charset="2"/>
              <a:buNone/>
              <a:tabLst/>
            </a:pPr>
            <a:r>
              <a:rPr lang="fa-IR" sz="2400" b="1" dirty="0">
                <a:latin typeface="Tahoma" pitchFamily="34" charset="0"/>
                <a:ea typeface="Tahoma" pitchFamily="34" charset="0"/>
                <a:cs typeface="2  Titr" pitchFamily="2" charset="-78"/>
              </a:rPr>
              <a:t>یکی از واضح ترین تغییرات در ظاهر کودکان،تغییر شکل آنها به بچه های گرد و گوشتالو در اواسط سال اول است.این افزایش اولیه ((چربی بچه))است که در حدود 9ماهگی به اوج می رسد،وبه بچه کوچک کمک می کند تا دمای ثابت بدن را حفظ کند.در سال دوم،اغلب کودکان نوپا،لاغر می شوند و این روند تا اواسط کودکی ادامه می یابد.درمقابل،بافت عضلانی در طول نوباوگی خیلی آهسته افزایش می یابد وتا نوجوانی به اوج نمی رسد بچه ها مخلوقات بسیار عضلانی نیستند؛قدرت وهماهنگی عضلانی آنها محدود هستند</a:t>
            </a:r>
            <a:r>
              <a:rPr kumimoji="0" lang="fa-IR" sz="2400" b="1" i="0" u="none" strike="noStrike" cap="none" normalizeH="0" baseline="0" dirty="0">
                <a:ln>
                  <a:noFill/>
                </a:ln>
                <a:solidFill>
                  <a:schemeClr val="tx1"/>
                </a:solidFill>
                <a:effectLst/>
                <a:latin typeface="Tahoma" pitchFamily="34" charset="0"/>
                <a:ea typeface="Tahoma" pitchFamily="34" charset="0"/>
                <a:cs typeface="2  Titr" pitchFamily="2" charset="-78"/>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4876800" y="1460242"/>
            <a:ext cx="3962400" cy="2554545"/>
          </a:xfrm>
          <a:prstGeom prst="rect">
            <a:avLst/>
          </a:prstGeom>
          <a:noFill/>
        </p:spPr>
        <p:txBody>
          <a:bodyPr wrap="square" rtlCol="1">
            <a:spAutoFit/>
          </a:bodyPr>
          <a:lstStyle/>
          <a:p>
            <a:pPr algn="justLow" rtl="1">
              <a:buFont typeface="Wingdings" pitchFamily="2" charset="2"/>
              <a:buChar char="Ø"/>
            </a:pPr>
            <a:r>
              <a:rPr lang="fa-IR" sz="3200" b="1" dirty="0">
                <a:latin typeface="Tahoma" pitchFamily="34" charset="0"/>
                <a:ea typeface="Tahoma" pitchFamily="34" charset="0"/>
                <a:cs typeface="2  Titr" pitchFamily="2" charset="-78"/>
              </a:rPr>
              <a:t> مقایسه دو نورون </a:t>
            </a:r>
          </a:p>
          <a:p>
            <a:pPr algn="justLow" rtl="1"/>
            <a:endParaRPr lang="fa-IR" sz="3200" b="1" dirty="0">
              <a:latin typeface="Tahoma" pitchFamily="34" charset="0"/>
              <a:ea typeface="Tahoma" pitchFamily="34" charset="0"/>
              <a:cs typeface="2  Titr" pitchFamily="2" charset="-78"/>
            </a:endParaRPr>
          </a:p>
          <a:p>
            <a:pPr marL="514350" indent="-514350" algn="justLow" rtl="1">
              <a:buFont typeface="+mj-lt"/>
              <a:buAutoNum type="alphaUcPeriod"/>
            </a:pPr>
            <a:r>
              <a:rPr lang="fa-IR" sz="3200" b="1" dirty="0">
                <a:latin typeface="Tahoma" pitchFamily="34" charset="0"/>
                <a:ea typeface="Tahoma" pitchFamily="34" charset="0"/>
                <a:cs typeface="2  Titr" pitchFamily="2" charset="-78"/>
              </a:rPr>
              <a:t>فاقد غلاف میلین</a:t>
            </a:r>
          </a:p>
          <a:p>
            <a:pPr marL="514350" indent="-514350" algn="justLow" rtl="1">
              <a:buFont typeface="+mj-lt"/>
              <a:buAutoNum type="alphaUcPeriod"/>
            </a:pPr>
            <a:endParaRPr lang="fa-IR" sz="3200" b="1" dirty="0">
              <a:latin typeface="Tahoma" pitchFamily="34" charset="0"/>
              <a:ea typeface="Tahoma" pitchFamily="34" charset="0"/>
              <a:cs typeface="2  Titr" pitchFamily="2" charset="-78"/>
            </a:endParaRPr>
          </a:p>
          <a:p>
            <a:pPr marL="514350" indent="-514350" algn="justLow" rtl="1">
              <a:buFont typeface="+mj-lt"/>
              <a:buAutoNum type="alphaUcPeriod"/>
            </a:pPr>
            <a:r>
              <a:rPr lang="fa-IR" sz="3200" b="1" dirty="0">
                <a:latin typeface="Tahoma" pitchFamily="34" charset="0"/>
                <a:ea typeface="Tahoma" pitchFamily="34" charset="0"/>
                <a:cs typeface="2  Titr" pitchFamily="2" charset="-78"/>
              </a:rPr>
              <a:t>دارای غلاف میلین</a:t>
            </a:r>
          </a:p>
        </p:txBody>
      </p:sp>
      <p:sp>
        <p:nvSpPr>
          <p:cNvPr id="7" name="Footer Placeholder 6"/>
          <p:cNvSpPr>
            <a:spLocks noGrp="1"/>
          </p:cNvSpPr>
          <p:nvPr>
            <p:ph type="ftr" sz="quarter" idx="11"/>
          </p:nvPr>
        </p:nvSpPr>
        <p:spPr/>
        <p:txBody>
          <a:bodyPr/>
          <a:lstStyle/>
          <a:p>
            <a:r>
              <a:rPr lang="en-US"/>
              <a:t>www.biology86.blogfa.com</a:t>
            </a:r>
          </a:p>
        </p:txBody>
      </p:sp>
      <p:pic>
        <p:nvPicPr>
          <p:cNvPr id="5122" name="Picture 2" descr="F:\biology86\powerpoint\3\internet pic\mielin.jpg"/>
          <p:cNvPicPr>
            <a:picLocks noChangeAspect="1" noChangeArrowheads="1"/>
          </p:cNvPicPr>
          <p:nvPr/>
        </p:nvPicPr>
        <p:blipFill>
          <a:blip r:embed="rId2"/>
          <a:srcRect/>
          <a:stretch>
            <a:fillRect/>
          </a:stretch>
        </p:blipFill>
        <p:spPr bwMode="auto">
          <a:xfrm>
            <a:off x="533400" y="1524000"/>
            <a:ext cx="4192331" cy="4981575"/>
          </a:xfrm>
          <a:prstGeom prst="rect">
            <a:avLst/>
          </a:prstGeom>
          <a:noFill/>
        </p:spPr>
      </p:pic>
      <p:sp>
        <p:nvSpPr>
          <p:cNvPr id="8" name="Right Arrow 7">
            <a:hlinkClick r:id="rId3" action="ppaction://hlinkfile"/>
          </p:cNvPr>
          <p:cNvSpPr/>
          <p:nvPr/>
        </p:nvSpPr>
        <p:spPr>
          <a:xfrm>
            <a:off x="7215206" y="4857760"/>
            <a:ext cx="1357322" cy="107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latin typeface="Tahoma" pitchFamily="34" charset="0"/>
                <a:ea typeface="Tahoma" pitchFamily="34" charset="0"/>
                <a:cs typeface="Tahoma" pitchFamily="34" charset="0"/>
                <a:hlinkClick r:id="rId3" action="ppaction://hlinkfile"/>
              </a:rPr>
              <a:t>کلیپ</a:t>
            </a:r>
            <a:endParaRPr lang="fa-IR" sz="2400" dirty="0">
              <a:solidFill>
                <a:srgbClr val="C0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blinds(horizontal)">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57158" y="1000108"/>
            <a:ext cx="8458200" cy="5324535"/>
          </a:xfrm>
          <a:prstGeom prst="rect">
            <a:avLst/>
          </a:prstGeom>
          <a:noFill/>
        </p:spPr>
        <p:txBody>
          <a:bodyPr wrap="square" rtlCol="1">
            <a:spAutoFit/>
          </a:bodyPr>
          <a:lstStyle/>
          <a:p>
            <a:pPr algn="justLow" rtl="1">
              <a:buFont typeface="Wingdings" pitchFamily="2" charset="2"/>
              <a:buChar char="Ø"/>
            </a:pPr>
            <a:r>
              <a:rPr lang="fa-IR" sz="3200" b="1" dirty="0"/>
              <a:t> </a:t>
            </a:r>
            <a:r>
              <a:rPr lang="fa-IR" sz="3200" b="1" dirty="0">
                <a:latin typeface="Tahoma" pitchFamily="34" charset="0"/>
                <a:ea typeface="Tahoma" pitchFamily="34" charset="0"/>
                <a:cs typeface="2  Titr" pitchFamily="2" charset="-78"/>
              </a:rPr>
              <a:t>ارتباط نورون ها با یکدیگر و با سلول های غیر عصبی  </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 وقتی پیام عصبی به پایانه آکسون می رسد، می تواند به سلول دیگر منتقل شود</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محلی که در آن یک نورون با سلول دیگر </a:t>
            </a:r>
            <a:r>
              <a:rPr lang="fa-IR" sz="2800" b="1" dirty="0">
                <a:solidFill>
                  <a:srgbClr val="FF0000"/>
                </a:solidFill>
                <a:latin typeface="Tahoma" pitchFamily="34" charset="0"/>
                <a:ea typeface="Tahoma" pitchFamily="34" charset="0"/>
                <a:cs typeface="2  Titr" pitchFamily="2" charset="-78"/>
              </a:rPr>
              <a:t>ارتباط</a:t>
            </a:r>
            <a:r>
              <a:rPr lang="fa-IR" sz="3200" dirty="0"/>
              <a:t> </a:t>
            </a:r>
            <a:r>
              <a:rPr lang="fa-IR" sz="3200" b="1" dirty="0">
                <a:latin typeface="Tahoma" pitchFamily="34" charset="0"/>
                <a:ea typeface="Tahoma" pitchFamily="34" charset="0"/>
                <a:cs typeface="2  Titr" pitchFamily="2" charset="-78"/>
              </a:rPr>
              <a:t>برقرار می کند</a:t>
            </a:r>
            <a:r>
              <a:rPr lang="fa-IR" sz="3200" dirty="0"/>
              <a:t> </a:t>
            </a:r>
            <a:r>
              <a:rPr lang="fa-IR" sz="2800" b="1" dirty="0">
                <a:solidFill>
                  <a:srgbClr val="FF0000"/>
                </a:solidFill>
                <a:latin typeface="Tahoma" pitchFamily="34" charset="0"/>
                <a:ea typeface="Tahoma" pitchFamily="34" charset="0"/>
                <a:cs typeface="2  Titr" pitchFamily="2" charset="-78"/>
              </a:rPr>
              <a:t>سیناپس</a:t>
            </a:r>
            <a:r>
              <a:rPr lang="fa-IR" sz="3200" dirty="0"/>
              <a:t> </a:t>
            </a:r>
            <a:r>
              <a:rPr lang="fa-IR" sz="3200" b="1" dirty="0">
                <a:latin typeface="Tahoma" pitchFamily="34" charset="0"/>
                <a:ea typeface="Tahoma" pitchFamily="34" charset="0"/>
                <a:cs typeface="2  Titr" pitchFamily="2" charset="-78"/>
              </a:rPr>
              <a:t>نام دارد</a:t>
            </a:r>
          </a:p>
          <a:p>
            <a:pPr algn="justLow" rtl="1">
              <a:buFont typeface="Wingdings" pitchFamily="2" charset="2"/>
              <a:buChar char="ü"/>
            </a:pPr>
            <a:endParaRPr lang="fa-IR" sz="2000" dirty="0"/>
          </a:p>
          <a:p>
            <a:pPr algn="justLow" rtl="1">
              <a:buFont typeface="Wingdings" pitchFamily="2" charset="2"/>
              <a:buChar char="ü"/>
            </a:pPr>
            <a:r>
              <a:rPr lang="fa-IR" sz="3200" b="1" dirty="0">
                <a:latin typeface="Tahoma" pitchFamily="34" charset="0"/>
                <a:ea typeface="Tahoma" pitchFamily="34" charset="0"/>
                <a:cs typeface="2  Titr" pitchFamily="2" charset="-78"/>
              </a:rPr>
              <a:t>در سیناپس ها، سلول ها به هم نمی چسبند، بلکه بین پایانه آکسون و سلول دریافت کننده، </a:t>
            </a:r>
            <a:r>
              <a:rPr lang="fa-IR" sz="2800" b="1" dirty="0">
                <a:solidFill>
                  <a:srgbClr val="FF0000"/>
                </a:solidFill>
                <a:latin typeface="Tahoma" pitchFamily="34" charset="0"/>
                <a:ea typeface="Tahoma" pitchFamily="34" charset="0"/>
                <a:cs typeface="2  Titr" pitchFamily="2" charset="-78"/>
              </a:rPr>
              <a:t>فاصله </a:t>
            </a:r>
            <a:r>
              <a:rPr lang="fa-IR" sz="3200" b="1" dirty="0">
                <a:latin typeface="Tahoma" pitchFamily="34" charset="0"/>
                <a:ea typeface="Tahoma" pitchFamily="34" charset="0"/>
                <a:cs typeface="2  Titr" pitchFamily="2" charset="-78"/>
              </a:rPr>
              <a:t>کمی وجود دارد،که به آن</a:t>
            </a:r>
            <a:r>
              <a:rPr lang="fa-IR" sz="3200" dirty="0"/>
              <a:t> </a:t>
            </a:r>
            <a:r>
              <a:rPr lang="fa-IR" sz="2800" b="1" dirty="0">
                <a:solidFill>
                  <a:srgbClr val="FF0000"/>
                </a:solidFill>
                <a:latin typeface="Tahoma" pitchFamily="34" charset="0"/>
                <a:ea typeface="Tahoma" pitchFamily="34" charset="0"/>
                <a:cs typeface="2  Titr" pitchFamily="2" charset="-78"/>
              </a:rPr>
              <a:t>فضای سیناپسی </a:t>
            </a:r>
            <a:r>
              <a:rPr lang="fa-IR" sz="3200" b="1" dirty="0">
                <a:latin typeface="Tahoma" pitchFamily="34" charset="0"/>
                <a:ea typeface="Tahoma" pitchFamily="34" charset="0"/>
                <a:cs typeface="2  Titr" pitchFamily="2" charset="-78"/>
              </a:rPr>
              <a:t>می گویند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pic>
        <p:nvPicPr>
          <p:cNvPr id="55298" name="Picture 2" descr="F:\biology86\powerpoint\3\pic\2\2-6.jpg"/>
          <p:cNvPicPr>
            <a:picLocks noChangeAspect="1" noChangeArrowheads="1"/>
          </p:cNvPicPr>
          <p:nvPr/>
        </p:nvPicPr>
        <p:blipFill>
          <a:blip r:embed="rId2"/>
          <a:srcRect/>
          <a:stretch>
            <a:fillRect/>
          </a:stretch>
        </p:blipFill>
        <p:spPr bwMode="auto">
          <a:xfrm>
            <a:off x="685800" y="1143000"/>
            <a:ext cx="7667625" cy="5429250"/>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checkerboard(across)">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81000" y="1676400"/>
            <a:ext cx="8458200" cy="4524315"/>
          </a:xfrm>
          <a:prstGeom prst="rect">
            <a:avLst/>
          </a:prstGeom>
          <a:noFill/>
        </p:spPr>
        <p:txBody>
          <a:bodyPr wrap="square" rtlCol="1">
            <a:spAutoFit/>
          </a:bodyPr>
          <a:lstStyle/>
          <a:p>
            <a:pPr algn="justLow" rtl="1">
              <a:lnSpc>
                <a:spcPct val="150000"/>
              </a:lnSpc>
              <a:buFont typeface="Wingdings" pitchFamily="2" charset="2"/>
              <a:buChar char="Ø"/>
            </a:pPr>
            <a:r>
              <a:rPr lang="en-US" sz="3200" dirty="0"/>
              <a:t> </a:t>
            </a:r>
            <a:r>
              <a:rPr lang="fa-IR" sz="3200" b="1" dirty="0">
                <a:latin typeface="Tahoma" pitchFamily="34" charset="0"/>
                <a:ea typeface="Tahoma" pitchFamily="34" charset="0"/>
                <a:cs typeface="2  Titr" pitchFamily="2" charset="-78"/>
              </a:rPr>
              <a:t> انتقال دهنده عصبی پس از رسیدن به سلول پس سیناپسی، سبب </a:t>
            </a:r>
            <a:r>
              <a:rPr lang="fa-IR" sz="2800" b="1" dirty="0">
                <a:solidFill>
                  <a:srgbClr val="FF0000"/>
                </a:solidFill>
                <a:latin typeface="Tahoma" pitchFamily="34" charset="0"/>
                <a:ea typeface="Tahoma" pitchFamily="34" charset="0"/>
                <a:cs typeface="2  Titr" pitchFamily="2" charset="-78"/>
              </a:rPr>
              <a:t>تغییر پتانسیل الکتریکی </a:t>
            </a:r>
            <a:r>
              <a:rPr lang="fa-IR" sz="3200" b="1" dirty="0">
                <a:latin typeface="Tahoma" pitchFamily="34" charset="0"/>
                <a:ea typeface="Tahoma" pitchFamily="34" charset="0"/>
                <a:cs typeface="2  Titr" pitchFamily="2" charset="-78"/>
              </a:rPr>
              <a:t>سلول پس سیناپسی می شود       ( ایجاد پتانسیل عمل در آن سلول )</a:t>
            </a:r>
          </a:p>
          <a:p>
            <a:pPr algn="justLow" rtl="1">
              <a:lnSpc>
                <a:spcPct val="150000"/>
              </a:lnSpc>
              <a:buFont typeface="Wingdings" pitchFamily="2" charset="2"/>
              <a:buChar char="ü"/>
            </a:pPr>
            <a:endParaRPr lang="fa-IR" sz="3200" dirty="0"/>
          </a:p>
          <a:p>
            <a:pPr algn="justLow" rtl="1">
              <a:lnSpc>
                <a:spcPct val="150000"/>
              </a:lnSpc>
              <a:buFont typeface="Wingdings" pitchFamily="2" charset="2"/>
              <a:buChar char="ü"/>
            </a:pPr>
            <a:r>
              <a:rPr lang="fa-IR" sz="3200" b="1" dirty="0">
                <a:latin typeface="Tahoma" pitchFamily="34" charset="0"/>
                <a:ea typeface="Tahoma" pitchFamily="34" charset="0"/>
                <a:cs typeface="2  Titr" pitchFamily="2" charset="-78"/>
              </a:rPr>
              <a:t>این تغییر ممکن است در جهت </a:t>
            </a:r>
            <a:r>
              <a:rPr lang="fa-IR" sz="2800" b="1" dirty="0">
                <a:solidFill>
                  <a:srgbClr val="FF0000"/>
                </a:solidFill>
                <a:latin typeface="Tahoma" pitchFamily="34" charset="0"/>
                <a:ea typeface="Tahoma" pitchFamily="34" charset="0"/>
                <a:cs typeface="2  Titr" pitchFamily="2" charset="-78"/>
              </a:rPr>
              <a:t>فعال کردن </a:t>
            </a:r>
            <a:r>
              <a:rPr lang="fa-IR" sz="3200" b="1" dirty="0">
                <a:latin typeface="Tahoma" pitchFamily="34" charset="0"/>
                <a:ea typeface="Tahoma" pitchFamily="34" charset="0"/>
                <a:cs typeface="2  Titr" pitchFamily="2" charset="-78"/>
              </a:rPr>
              <a:t>یا</a:t>
            </a:r>
            <a:r>
              <a:rPr lang="fa-IR" sz="3200" dirty="0"/>
              <a:t> </a:t>
            </a:r>
            <a:r>
              <a:rPr lang="fa-IR" sz="2800" b="1" dirty="0">
                <a:solidFill>
                  <a:srgbClr val="FF0000"/>
                </a:solidFill>
                <a:latin typeface="Tahoma" pitchFamily="34" charset="0"/>
                <a:ea typeface="Tahoma" pitchFamily="34" charset="0"/>
                <a:cs typeface="2  Titr" pitchFamily="2" charset="-78"/>
              </a:rPr>
              <a:t>مهار</a:t>
            </a:r>
            <a:r>
              <a:rPr lang="fa-IR" sz="3200" b="1" dirty="0">
                <a:solidFill>
                  <a:srgbClr val="FF0000"/>
                </a:solidFill>
                <a:effectLst>
                  <a:outerShdw blurRad="38100" dist="38100" dir="2700000" algn="tl">
                    <a:srgbClr val="000000">
                      <a:alpha val="43137"/>
                    </a:srgbClr>
                  </a:outerShdw>
                </a:effectLst>
              </a:rPr>
              <a:t> </a:t>
            </a:r>
            <a:r>
              <a:rPr lang="fa-IR" sz="2800" b="1" dirty="0">
                <a:solidFill>
                  <a:srgbClr val="FF0000"/>
                </a:solidFill>
                <a:latin typeface="Tahoma" pitchFamily="34" charset="0"/>
                <a:ea typeface="Tahoma" pitchFamily="34" charset="0"/>
                <a:cs typeface="2  Titr" pitchFamily="2" charset="-78"/>
              </a:rPr>
              <a:t>کردن</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نورون پس سیناپسی باشد</a:t>
            </a:r>
          </a:p>
        </p:txBody>
      </p:sp>
      <p:sp>
        <p:nvSpPr>
          <p:cNvPr id="6" name="Left Arrow 5">
            <a:hlinkClick r:id="rId2" action="ppaction://hlinkfile"/>
          </p:cNvPr>
          <p:cNvSpPr/>
          <p:nvPr/>
        </p:nvSpPr>
        <p:spPr>
          <a:xfrm>
            <a:off x="1285852" y="5429264"/>
            <a:ext cx="1428760"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FF0000"/>
                </a:solidFill>
              </a:rPr>
              <a:t>کلیپ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428596" y="785794"/>
            <a:ext cx="8458200" cy="5632311"/>
          </a:xfrm>
          <a:prstGeom prst="rect">
            <a:avLst/>
          </a:prstGeom>
          <a:noFill/>
        </p:spPr>
        <p:txBody>
          <a:bodyPr wrap="square" rtlCol="1">
            <a:spAutoFit/>
          </a:bodyPr>
          <a:lstStyle/>
          <a:p>
            <a:pPr algn="justLow" rtl="1">
              <a:buFont typeface="Wingdings" pitchFamily="2" charset="2"/>
              <a:buChar char="Ø"/>
            </a:pPr>
            <a:r>
              <a:rPr lang="fa-IR" sz="3200" dirty="0"/>
              <a:t> </a:t>
            </a:r>
            <a:r>
              <a:rPr lang="fa-IR" sz="3200" b="1" dirty="0">
                <a:latin typeface="Tahoma" pitchFamily="34" charset="0"/>
                <a:ea typeface="Tahoma" pitchFamily="34" charset="0"/>
                <a:cs typeface="2  Titr" pitchFamily="2" charset="-78"/>
              </a:rPr>
              <a:t>تعریف  </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 در یک سیناپس به نورون انتقال دهنده پیام عصبی، نورون </a:t>
            </a:r>
            <a:r>
              <a:rPr lang="fa-IR" sz="2800" b="1" dirty="0">
                <a:solidFill>
                  <a:srgbClr val="FF0000"/>
                </a:solidFill>
                <a:latin typeface="Tahoma" pitchFamily="34" charset="0"/>
                <a:ea typeface="Tahoma" pitchFamily="34" charset="0"/>
                <a:cs typeface="2  Titr" pitchFamily="2" charset="-78"/>
              </a:rPr>
              <a:t>پیش سیناپسی </a:t>
            </a:r>
            <a:r>
              <a:rPr lang="fa-IR" sz="3200" b="1" dirty="0">
                <a:latin typeface="Tahoma" pitchFamily="34" charset="0"/>
                <a:ea typeface="Tahoma" pitchFamily="34" charset="0"/>
                <a:cs typeface="2  Titr" pitchFamily="2" charset="-78"/>
              </a:rPr>
              <a:t>گفته می شود</a:t>
            </a:r>
          </a:p>
          <a:p>
            <a:pPr algn="justLow" rtl="1">
              <a:buFont typeface="Wingdings" pitchFamily="2" charset="2"/>
              <a:buChar char="ü"/>
            </a:pPr>
            <a:endParaRPr lang="fa-IR" sz="2000" dirty="0"/>
          </a:p>
          <a:p>
            <a:pPr algn="justLow" rtl="1">
              <a:buFont typeface="Wingdings" pitchFamily="2" charset="2"/>
              <a:buChar char="ü"/>
            </a:pPr>
            <a:r>
              <a:rPr lang="fa-IR" sz="3200" b="1" dirty="0">
                <a:latin typeface="Tahoma" pitchFamily="34" charset="0"/>
                <a:ea typeface="Tahoma" pitchFamily="34" charset="0"/>
                <a:cs typeface="2  Titr" pitchFamily="2" charset="-78"/>
              </a:rPr>
              <a:t>در یک سیناپس به سلول دریافت کننده پیام عصبی، نورون</a:t>
            </a:r>
            <a:r>
              <a:rPr lang="fa-IR" sz="3200" dirty="0"/>
              <a:t> </a:t>
            </a:r>
            <a:r>
              <a:rPr lang="fa-IR" sz="2800" b="1" dirty="0">
                <a:solidFill>
                  <a:srgbClr val="FF0000"/>
                </a:solidFill>
                <a:latin typeface="Tahoma" pitchFamily="34" charset="0"/>
                <a:ea typeface="Tahoma" pitchFamily="34" charset="0"/>
                <a:cs typeface="2  Titr" pitchFamily="2" charset="-78"/>
              </a:rPr>
              <a:t>پس سیناپسی </a:t>
            </a:r>
            <a:r>
              <a:rPr lang="fa-IR" sz="3200" b="1" dirty="0">
                <a:latin typeface="Tahoma" pitchFamily="34" charset="0"/>
                <a:ea typeface="Tahoma" pitchFamily="34" charset="0"/>
                <a:cs typeface="2  Titr" pitchFamily="2" charset="-78"/>
              </a:rPr>
              <a:t>گفته می شود</a:t>
            </a:r>
          </a:p>
          <a:p>
            <a:pPr algn="justLow" rtl="1">
              <a:buFont typeface="Wingdings" pitchFamily="2" charset="2"/>
              <a:buChar char="ü"/>
            </a:pPr>
            <a:endParaRPr lang="fa-IR" sz="2000" dirty="0"/>
          </a:p>
          <a:p>
            <a:pPr algn="justLow" rtl="1">
              <a:buFont typeface="Wingdings" pitchFamily="2" charset="2"/>
              <a:buChar char="ü"/>
            </a:pPr>
            <a:r>
              <a:rPr lang="fa-IR" sz="2800" b="1" dirty="0">
                <a:solidFill>
                  <a:srgbClr val="FF0000"/>
                </a:solidFill>
                <a:latin typeface="Tahoma" pitchFamily="34" charset="0"/>
                <a:ea typeface="Tahoma" pitchFamily="34" charset="0"/>
                <a:cs typeface="2  Titr" pitchFamily="2" charset="-78"/>
              </a:rPr>
              <a:t>انتقال پیام عصبی </a:t>
            </a:r>
            <a:r>
              <a:rPr lang="fa-IR" sz="3200" b="1" dirty="0">
                <a:latin typeface="Tahoma" pitchFamily="34" charset="0"/>
                <a:ea typeface="Tahoma" pitchFamily="34" charset="0"/>
                <a:cs typeface="2  Titr" pitchFamily="2" charset="-78"/>
              </a:rPr>
              <a:t>از نورون پیش سیناپسی به سلول پس سیناپسی با آزاد شدن ماده ای به نام </a:t>
            </a:r>
            <a:r>
              <a:rPr lang="fa-IR" sz="2800" b="1" dirty="0">
                <a:solidFill>
                  <a:srgbClr val="FF0000"/>
                </a:solidFill>
                <a:latin typeface="Tahoma" pitchFamily="34" charset="0"/>
                <a:ea typeface="Tahoma" pitchFamily="34" charset="0"/>
                <a:cs typeface="2  Titr" pitchFamily="2" charset="-78"/>
              </a:rPr>
              <a:t>انتقال دهنده عصبی</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انجام می شود</a:t>
            </a:r>
          </a:p>
          <a:p>
            <a:pPr algn="justLow" rtl="1">
              <a:buFont typeface="Wingdings" pitchFamily="2" charset="2"/>
              <a:buChar char="ü"/>
            </a:pPr>
            <a:endParaRPr lang="fa-I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7" name="Footer Placeholder 6"/>
          <p:cNvSpPr>
            <a:spLocks noGrp="1"/>
          </p:cNvSpPr>
          <p:nvPr>
            <p:ph type="ftr" sz="quarter" idx="11"/>
          </p:nvPr>
        </p:nvSpPr>
        <p:spPr/>
        <p:txBody>
          <a:bodyPr/>
          <a:lstStyle/>
          <a:p>
            <a:r>
              <a:rPr lang="en-US"/>
              <a:t>www.biology86.blogfa.com</a:t>
            </a:r>
          </a:p>
        </p:txBody>
      </p:sp>
      <p:sp>
        <p:nvSpPr>
          <p:cNvPr id="5" name="TextBox 4"/>
          <p:cNvSpPr txBox="1"/>
          <p:nvPr/>
        </p:nvSpPr>
        <p:spPr>
          <a:xfrm>
            <a:off x="381000" y="1460242"/>
            <a:ext cx="8458200" cy="5262979"/>
          </a:xfrm>
          <a:prstGeom prst="rect">
            <a:avLst/>
          </a:prstGeom>
          <a:noFill/>
        </p:spPr>
        <p:txBody>
          <a:bodyPr wrap="square" rtlCol="1">
            <a:spAutoFit/>
          </a:bodyPr>
          <a:lstStyle/>
          <a:p>
            <a:pPr algn="justLow" rtl="1">
              <a:lnSpc>
                <a:spcPct val="150000"/>
              </a:lnSpc>
              <a:buFont typeface="Wingdings" pitchFamily="2" charset="2"/>
              <a:buChar char="Ø"/>
            </a:pPr>
            <a:r>
              <a:rPr lang="fa-IR" sz="3200" b="1" dirty="0"/>
              <a:t> </a:t>
            </a:r>
            <a:r>
              <a:rPr lang="fa-IR" sz="3200" b="1" dirty="0">
                <a:latin typeface="Tahoma" pitchFamily="34" charset="0"/>
                <a:ea typeface="Tahoma" pitchFamily="34" charset="0"/>
                <a:cs typeface="2  Titr" pitchFamily="2" charset="-78"/>
              </a:rPr>
              <a:t>انتقال دهنده های عصبی انواع گوناگون دارند</a:t>
            </a:r>
          </a:p>
          <a:p>
            <a:pPr algn="justLow" rtl="1">
              <a:lnSpc>
                <a:spcPct val="150000"/>
              </a:lnSpc>
              <a:buFont typeface="Wingdings" pitchFamily="2" charset="2"/>
              <a:buChar char="ü"/>
            </a:pPr>
            <a:r>
              <a:rPr lang="fa-IR" sz="3200" b="1" dirty="0">
                <a:latin typeface="Tahoma" pitchFamily="34" charset="0"/>
                <a:ea typeface="Tahoma" pitchFamily="34" charset="0"/>
                <a:cs typeface="2  Titr" pitchFamily="2" charset="-78"/>
              </a:rPr>
              <a:t> انتقال دهنده اصلی در </a:t>
            </a:r>
            <a:r>
              <a:rPr lang="fa-IR" sz="2800" b="1" dirty="0">
                <a:solidFill>
                  <a:srgbClr val="FF0000"/>
                </a:solidFill>
                <a:latin typeface="Tahoma" pitchFamily="34" charset="0"/>
                <a:ea typeface="Tahoma" pitchFamily="34" charset="0"/>
                <a:cs typeface="2  Titr" pitchFamily="2" charset="-78"/>
              </a:rPr>
              <a:t>ماهیچه</a:t>
            </a:r>
            <a:r>
              <a:rPr lang="fa-IR" sz="3200" dirty="0"/>
              <a:t> </a:t>
            </a:r>
            <a:r>
              <a:rPr lang="fa-IR" sz="3200" b="1" dirty="0">
                <a:latin typeface="Tahoma" pitchFamily="34" charset="0"/>
                <a:ea typeface="Tahoma" pitchFamily="34" charset="0"/>
                <a:cs typeface="2  Titr" pitchFamily="2" charset="-78"/>
              </a:rPr>
              <a:t>ها</a:t>
            </a:r>
            <a:r>
              <a:rPr lang="fa-IR" sz="3200" dirty="0"/>
              <a:t> </a:t>
            </a:r>
            <a:r>
              <a:rPr lang="fa-IR" sz="2800" b="1" dirty="0">
                <a:solidFill>
                  <a:srgbClr val="FF0000"/>
                </a:solidFill>
                <a:latin typeface="Tahoma" pitchFamily="34" charset="0"/>
                <a:ea typeface="Tahoma" pitchFamily="34" charset="0"/>
                <a:cs typeface="2  Titr" pitchFamily="2" charset="-78"/>
              </a:rPr>
              <a:t>استیل</a:t>
            </a:r>
            <a:r>
              <a:rPr lang="fa-IR" sz="3200" b="1" dirty="0">
                <a:solidFill>
                  <a:srgbClr val="FF0000"/>
                </a:solidFill>
                <a:effectLst>
                  <a:outerShdw blurRad="38100" dist="38100" dir="2700000" algn="tl">
                    <a:srgbClr val="000000">
                      <a:alpha val="43137"/>
                    </a:srgbClr>
                  </a:outerShdw>
                </a:effectLst>
              </a:rPr>
              <a:t> </a:t>
            </a:r>
            <a:r>
              <a:rPr lang="fa-IR" sz="2800" b="1" dirty="0">
                <a:solidFill>
                  <a:srgbClr val="FF0000"/>
                </a:solidFill>
                <a:latin typeface="Tahoma" pitchFamily="34" charset="0"/>
                <a:ea typeface="Tahoma" pitchFamily="34" charset="0"/>
                <a:cs typeface="2  Titr" pitchFamily="2" charset="-78"/>
              </a:rPr>
              <a:t>کولین</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است</a:t>
            </a:r>
          </a:p>
          <a:p>
            <a:pPr algn="justLow" rtl="1">
              <a:lnSpc>
                <a:spcPct val="150000"/>
              </a:lnSpc>
              <a:buFont typeface="Wingdings" pitchFamily="2" charset="2"/>
              <a:buChar char="ü"/>
            </a:pPr>
            <a:r>
              <a:rPr lang="fa-IR" sz="3200" b="1" dirty="0">
                <a:latin typeface="Tahoma" pitchFamily="34" charset="0"/>
                <a:ea typeface="Tahoma" pitchFamily="34" charset="0"/>
                <a:cs typeface="2  Titr" pitchFamily="2" charset="-78"/>
              </a:rPr>
              <a:t>هنگامی که پتانسیل عمل به پایانه آکسونی نورون پیش سیناپسی رسید، </a:t>
            </a:r>
            <a:r>
              <a:rPr lang="fa-IR" sz="2800" b="1" dirty="0">
                <a:solidFill>
                  <a:srgbClr val="FF0000"/>
                </a:solidFill>
                <a:latin typeface="Tahoma" pitchFamily="34" charset="0"/>
                <a:ea typeface="Tahoma" pitchFamily="34" charset="0"/>
                <a:cs typeface="2  Titr" pitchFamily="2" charset="-78"/>
              </a:rPr>
              <a:t>وزیکول</a:t>
            </a:r>
            <a:r>
              <a:rPr lang="fa-IR" sz="3200" b="1" dirty="0">
                <a:solidFill>
                  <a:srgbClr val="FF0000"/>
                </a:solidFill>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های</a:t>
            </a:r>
            <a:r>
              <a:rPr lang="fa-IR" sz="3200" dirty="0"/>
              <a:t> </a:t>
            </a:r>
            <a:r>
              <a:rPr lang="fa-IR" sz="2800" b="1" dirty="0">
                <a:solidFill>
                  <a:srgbClr val="FF0000"/>
                </a:solidFill>
                <a:latin typeface="Tahoma" pitchFamily="34" charset="0"/>
                <a:ea typeface="Tahoma" pitchFamily="34" charset="0"/>
                <a:cs typeface="2  Titr" pitchFamily="2" charset="-78"/>
              </a:rPr>
              <a:t>محتوی</a:t>
            </a:r>
            <a:r>
              <a:rPr lang="fa-IR" sz="3200" b="1" dirty="0">
                <a:solidFill>
                  <a:srgbClr val="FF0000"/>
                </a:solidFill>
                <a:effectLst>
                  <a:outerShdw blurRad="38100" dist="38100" dir="2700000" algn="tl">
                    <a:srgbClr val="000000">
                      <a:alpha val="43137"/>
                    </a:srgbClr>
                  </a:outerShdw>
                </a:effectLst>
              </a:rPr>
              <a:t> </a:t>
            </a:r>
            <a:r>
              <a:rPr lang="fa-IR" sz="2800" b="1" dirty="0">
                <a:solidFill>
                  <a:srgbClr val="FF0000"/>
                </a:solidFill>
                <a:latin typeface="Tahoma" pitchFamily="34" charset="0"/>
                <a:ea typeface="Tahoma" pitchFamily="34" charset="0"/>
                <a:cs typeface="2  Titr" pitchFamily="2" charset="-78"/>
              </a:rPr>
              <a:t>انتقال</a:t>
            </a:r>
            <a:r>
              <a:rPr lang="fa-IR" sz="3200" b="1" dirty="0">
                <a:solidFill>
                  <a:srgbClr val="FF0000"/>
                </a:solidFill>
                <a:effectLst>
                  <a:outerShdw blurRad="38100" dist="38100" dir="2700000" algn="tl">
                    <a:srgbClr val="000000">
                      <a:alpha val="43137"/>
                    </a:srgbClr>
                  </a:outerShdw>
                </a:effectLst>
              </a:rPr>
              <a:t> </a:t>
            </a:r>
            <a:r>
              <a:rPr lang="fa-IR" sz="2800" b="1" dirty="0">
                <a:solidFill>
                  <a:srgbClr val="FF0000"/>
                </a:solidFill>
                <a:latin typeface="Tahoma" pitchFamily="34" charset="0"/>
                <a:ea typeface="Tahoma" pitchFamily="34" charset="0"/>
                <a:cs typeface="2  Titr" pitchFamily="2" charset="-78"/>
              </a:rPr>
              <a:t>دهنده</a:t>
            </a:r>
            <a:r>
              <a:rPr lang="fa-IR" sz="3200" dirty="0">
                <a:solidFill>
                  <a:srgbClr val="FF0000"/>
                </a:solidFill>
              </a:rPr>
              <a:t> </a:t>
            </a:r>
            <a:r>
              <a:rPr lang="fa-IR" sz="3200" b="1" dirty="0">
                <a:latin typeface="Tahoma" pitchFamily="34" charset="0"/>
                <a:ea typeface="Tahoma" pitchFamily="34" charset="0"/>
                <a:cs typeface="2  Titr" pitchFamily="2" charset="-78"/>
              </a:rPr>
              <a:t>ها</a:t>
            </a:r>
            <a:r>
              <a:rPr lang="fa-IR" sz="3200" dirty="0"/>
              <a:t> </a:t>
            </a:r>
            <a:r>
              <a:rPr lang="fa-IR" sz="3200" b="1" dirty="0">
                <a:latin typeface="Tahoma" pitchFamily="34" charset="0"/>
                <a:ea typeface="Tahoma" pitchFamily="34" charset="0"/>
                <a:cs typeface="2  Titr" pitchFamily="2" charset="-78"/>
              </a:rPr>
              <a:t>با</a:t>
            </a:r>
            <a:r>
              <a:rPr lang="fa-IR" sz="3200" dirty="0"/>
              <a:t> </a:t>
            </a:r>
            <a:r>
              <a:rPr lang="fa-IR" sz="3200" b="1" dirty="0">
                <a:latin typeface="Tahoma" pitchFamily="34" charset="0"/>
                <a:ea typeface="Tahoma" pitchFamily="34" charset="0"/>
                <a:cs typeface="2  Titr" pitchFamily="2" charset="-78"/>
              </a:rPr>
              <a:t>غشای سلول آمیخته می شوند و مولکول انتقال دهنده به درون فضای سیناپسی آزاد می شود و سپس به سلول پس سیناپسی می رسد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457200" y="1295400"/>
            <a:ext cx="8458200" cy="1077218"/>
          </a:xfrm>
          <a:prstGeom prst="rect">
            <a:avLst/>
          </a:prstGeom>
          <a:noFill/>
        </p:spPr>
        <p:txBody>
          <a:bodyPr wrap="square" rtlCol="1">
            <a:spAutoFit/>
          </a:bodyPr>
          <a:lstStyle/>
          <a:p>
            <a:pPr algn="justLow" rtl="1">
              <a:buFont typeface="Wingdings" pitchFamily="2" charset="2"/>
              <a:buChar char="Ø"/>
            </a:pPr>
            <a:r>
              <a:rPr lang="fa-IR" sz="3200" b="1" dirty="0"/>
              <a:t> نورون ها از نظر عملی که انجام می دهند، </a:t>
            </a:r>
            <a:r>
              <a:rPr lang="fa-IR" sz="3200" b="1" dirty="0">
                <a:effectLst>
                  <a:outerShdw blurRad="38100" dist="38100" dir="2700000" algn="tl">
                    <a:srgbClr val="000000">
                      <a:alpha val="43137"/>
                    </a:srgbClr>
                  </a:outerShdw>
                </a:effectLst>
              </a:rPr>
              <a:t>سه نوع </a:t>
            </a:r>
            <a:r>
              <a:rPr lang="fa-IR" sz="3200" b="1" dirty="0"/>
              <a:t>هستند</a:t>
            </a:r>
          </a:p>
          <a:p>
            <a:pPr algn="justLow" rtl="1">
              <a:buFont typeface="Wingdings" pitchFamily="2" charset="2"/>
              <a:buChar char="ü"/>
            </a:pPr>
            <a:endParaRPr lang="fa-IR" sz="3200" dirty="0"/>
          </a:p>
        </p:txBody>
      </p:sp>
      <p:sp>
        <p:nvSpPr>
          <p:cNvPr id="7" name="Footer Placeholder 6"/>
          <p:cNvSpPr>
            <a:spLocks noGrp="1"/>
          </p:cNvSpPr>
          <p:nvPr>
            <p:ph type="ftr" sz="quarter" idx="11"/>
          </p:nvPr>
        </p:nvSpPr>
        <p:spPr/>
        <p:txBody>
          <a:bodyPr/>
          <a:lstStyle/>
          <a:p>
            <a:r>
              <a:rPr lang="en-US"/>
              <a:t>www.biology86.blogfa.com</a:t>
            </a:r>
          </a:p>
        </p:txBody>
      </p:sp>
      <p:graphicFrame>
        <p:nvGraphicFramePr>
          <p:cNvPr id="8" name="Group 111"/>
          <p:cNvGraphicFramePr>
            <a:graphicFrameLocks/>
          </p:cNvGraphicFramePr>
          <p:nvPr/>
        </p:nvGraphicFramePr>
        <p:xfrm>
          <a:off x="152399" y="1991139"/>
          <a:ext cx="8839201" cy="4423536"/>
        </p:xfrm>
        <a:graphic>
          <a:graphicData uri="http://schemas.openxmlformats.org/drawingml/2006/table">
            <a:tbl>
              <a:tblPr rtl="1"/>
              <a:tblGrid>
                <a:gridCol w="2295525">
                  <a:extLst>
                    <a:ext uri="{9D8B030D-6E8A-4147-A177-3AD203B41FA5}">
                      <a16:colId xmlns:a16="http://schemas.microsoft.com/office/drawing/2014/main" val="20000"/>
                    </a:ext>
                  </a:extLst>
                </a:gridCol>
                <a:gridCol w="3228975">
                  <a:extLst>
                    <a:ext uri="{9D8B030D-6E8A-4147-A177-3AD203B41FA5}">
                      <a16:colId xmlns:a16="http://schemas.microsoft.com/office/drawing/2014/main" val="20001"/>
                    </a:ext>
                  </a:extLst>
                </a:gridCol>
                <a:gridCol w="3314701">
                  <a:extLst>
                    <a:ext uri="{9D8B030D-6E8A-4147-A177-3AD203B41FA5}">
                      <a16:colId xmlns:a16="http://schemas.microsoft.com/office/drawing/2014/main" val="20002"/>
                    </a:ext>
                  </a:extLst>
                </a:gridCol>
              </a:tblGrid>
              <a:tr h="955663">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a:ln>
                            <a:noFill/>
                          </a:ln>
                          <a:solidFill>
                            <a:srgbClr val="000000"/>
                          </a:solidFill>
                          <a:effectLst/>
                          <a:latin typeface="Arial" charset="0"/>
                        </a:rPr>
                        <a:t>انواع نورون</a:t>
                      </a:r>
                    </a:p>
                  </a:txBody>
                  <a:tcPr anchor="ctr" horzOverflow="overflow">
                    <a:lnL cap="flat">
                      <a:noFill/>
                    </a:lnL>
                    <a:lnR w="12700" cap="flat" cmpd="sng" algn="ctr">
                      <a:solidFill>
                        <a:srgbClr val="4B86C7"/>
                      </a:solidFill>
                      <a:prstDash val="sysDash"/>
                      <a:round/>
                      <a:headEnd type="none" w="med" len="med"/>
                      <a:tailEnd type="none" w="med" len="med"/>
                    </a:lnR>
                    <a:lnT cap="flat">
                      <a:noFill/>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a:ln>
                            <a:noFill/>
                          </a:ln>
                          <a:solidFill>
                            <a:srgbClr val="000000"/>
                          </a:solidFill>
                          <a:effectLst/>
                          <a:latin typeface="Arial" charset="0"/>
                        </a:rPr>
                        <a:t>ویژگی ها</a:t>
                      </a:r>
                      <a:endParaRPr kumimoji="0" lang="en-US" sz="2400" b="1" i="0" u="none" strike="noStrike" cap="none" normalizeH="0" baseline="0" dirty="0">
                        <a:ln>
                          <a:noFill/>
                        </a:ln>
                        <a:solidFill>
                          <a:srgbClr val="000000"/>
                        </a:solidFill>
                        <a:effectLst/>
                        <a:latin typeface="Arial" charset="0"/>
                      </a:endParaRPr>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cap="flat">
                      <a:noFill/>
                    </a:lnT>
                    <a:lnB w="12700" cap="flat" cmpd="sng" algn="ctr">
                      <a:solidFill>
                        <a:srgbClr val="4B86C7"/>
                      </a:solidFill>
                      <a:prstDash val="sysDash"/>
                      <a:round/>
                      <a:headEnd type="none" w="med" len="med"/>
                      <a:tailEnd type="none" w="med" len="med"/>
                    </a:lnB>
                    <a:lnTlToBr>
                      <a:noFill/>
                    </a:lnTlToBr>
                    <a:lnBlToTr>
                      <a:noFill/>
                    </a:lnBlToT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a:ln>
                            <a:noFill/>
                          </a:ln>
                          <a:solidFill>
                            <a:srgbClr val="000000"/>
                          </a:solidFill>
                          <a:effectLst/>
                          <a:latin typeface="Arial" charset="0"/>
                        </a:rPr>
                        <a:t>توضیحات</a:t>
                      </a:r>
                      <a:endParaRPr kumimoji="0" lang="en-US" sz="2400" b="1" i="0" u="none" strike="noStrike" cap="none" normalizeH="0" baseline="0" dirty="0">
                        <a:ln>
                          <a:noFill/>
                        </a:ln>
                        <a:solidFill>
                          <a:srgbClr val="000000"/>
                        </a:solidFill>
                        <a:effectLst/>
                        <a:latin typeface="Arial" charset="0"/>
                      </a:endParaRPr>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cap="flat">
                      <a:noFill/>
                    </a:lnT>
                    <a:lnB w="12700" cap="flat" cmpd="sng" algn="ctr">
                      <a:solidFill>
                        <a:srgbClr val="4B86C7"/>
                      </a:solidFill>
                      <a:prstDash val="sysDash"/>
                      <a:round/>
                      <a:headEnd type="none" w="med" len="med"/>
                      <a:tailEnd type="none" w="med" len="med"/>
                    </a:lnB>
                    <a:lnTlToBr>
                      <a:noFill/>
                    </a:lnTlToBr>
                    <a:lnBlToTr>
                      <a:noFill/>
                    </a:lnBlToT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0"/>
                  </a:ext>
                </a:extLst>
              </a:tr>
              <a:tr h="1090433">
                <a:tc>
                  <a:txBody>
                    <a:bodyPr/>
                    <a:lstStyle/>
                    <a:p>
                      <a:pPr algn="ctr" rtl="1"/>
                      <a:r>
                        <a:rPr lang="fa-IR" sz="2400" b="1" dirty="0">
                          <a:solidFill>
                            <a:srgbClr val="FF0000"/>
                          </a:solidFill>
                          <a:effectLst>
                            <a:outerShdw blurRad="38100" dist="38100" dir="2700000" algn="tl">
                              <a:srgbClr val="000000">
                                <a:alpha val="43137"/>
                              </a:srgbClr>
                            </a:outerShdw>
                          </a:effectLst>
                        </a:rPr>
                        <a:t>حسی</a:t>
                      </a:r>
                    </a:p>
                  </a:txBody>
                  <a:tcPr anchor="ctr" horzOverflow="overflow">
                    <a:lnL cap="flat">
                      <a:noFill/>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rtl="1"/>
                      <a:r>
                        <a:rPr lang="fa-IR" sz="2400" b="1" dirty="0"/>
                        <a:t>دندریت بلند و میلین دار</a:t>
                      </a:r>
                    </a:p>
                    <a:p>
                      <a:pPr algn="ctr" rtl="1"/>
                      <a:r>
                        <a:rPr lang="fa-IR" sz="2400" b="1" dirty="0"/>
                        <a:t>آکسون کوتاه و میلین</a:t>
                      </a:r>
                      <a:r>
                        <a:rPr lang="fa-IR" sz="2400" b="1" baseline="0" dirty="0"/>
                        <a:t> دار</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algn="ctr" rtl="1"/>
                      <a:r>
                        <a:rPr lang="fa-IR" sz="2400" b="1" dirty="0"/>
                        <a:t>اطلاعات را از اندام های حسی مثل پوست</a:t>
                      </a:r>
                      <a:r>
                        <a:rPr lang="fa-IR" sz="2400" b="1" baseline="0" dirty="0"/>
                        <a:t> به مغز و نخاع می رساند</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043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حرکتی</a:t>
                      </a:r>
                      <a:endParaRPr kumimoji="0" 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ndParaRPr>
                    </a:p>
                  </a:txBody>
                  <a:tcPr anchor="ctr" horzOverflow="overflow">
                    <a:lnL cap="flat">
                      <a:noFill/>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rtl="1"/>
                      <a:r>
                        <a:rPr lang="fa-IR" sz="2400" b="1" dirty="0"/>
                        <a:t>دندریت کوتاه</a:t>
                      </a:r>
                    </a:p>
                    <a:p>
                      <a:pPr algn="ctr" rtl="1"/>
                      <a:r>
                        <a:rPr lang="fa-IR" sz="2400" b="1" dirty="0"/>
                        <a:t>آکسون بلند و میلین دار</a:t>
                      </a:r>
                      <a:endParaRPr kumimoji="0" lang="en-US" sz="2400" b="1" i="0" u="none" strike="noStrike" cap="none" normalizeH="0" baseline="0" dirty="0">
                        <a:ln>
                          <a:noFill/>
                        </a:ln>
                        <a:solidFill>
                          <a:srgbClr val="000000"/>
                        </a:solidFill>
                        <a:effectLst/>
                        <a:latin typeface="Arial" charset="0"/>
                      </a:endParaRPr>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algn="ctr" rtl="1"/>
                      <a:r>
                        <a:rPr lang="fa-IR" sz="2400" b="1" dirty="0"/>
                        <a:t>فرمان های مغز و نخاع را به ماهیچه ها و اندام های دیگر می رساند</a:t>
                      </a:r>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043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رابط</a:t>
                      </a:r>
                      <a:endParaRPr kumimoji="0" 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ndParaRPr>
                    </a:p>
                  </a:txBody>
                  <a:tcPr anchor="ctr" horzOverflow="overflow">
                    <a:lnL cap="flat">
                      <a:noFill/>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rtl="1"/>
                      <a:r>
                        <a:rPr lang="fa-IR" sz="2400" b="1" dirty="0"/>
                        <a:t>دندریت کوتاه</a:t>
                      </a:r>
                    </a:p>
                    <a:p>
                      <a:pPr algn="ctr" rtl="1"/>
                      <a:r>
                        <a:rPr lang="fa-IR" sz="2400" b="1" dirty="0"/>
                        <a:t>آکسون</a:t>
                      </a:r>
                      <a:r>
                        <a:rPr lang="fa-IR" sz="2400" b="1" baseline="0" dirty="0"/>
                        <a:t> کوتاه</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algn="ctr" rtl="1"/>
                      <a:r>
                        <a:rPr lang="fa-IR" sz="2400" b="1" dirty="0"/>
                        <a:t>بین نورون های حسی و حرکتی ارتباط</a:t>
                      </a:r>
                      <a:r>
                        <a:rPr lang="fa-IR" sz="2400" b="1" baseline="0" dirty="0"/>
                        <a:t> برقرار می کنند</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anim calcmode="lin" valueType="num">
                                      <p:cBhvr>
                                        <p:cTn id="20" dur="400" fill="hold"/>
                                        <p:tgtEl>
                                          <p:spTgt spid="8"/>
                                        </p:tgtEl>
                                        <p:attrNameLst>
                                          <p:attrName>ppt_x</p:attrName>
                                        </p:attrNameLst>
                                      </p:cBhvr>
                                      <p:tavLst>
                                        <p:tav tm="0">
                                          <p:val>
                                            <p:strVal val="#ppt_x"/>
                                          </p:val>
                                        </p:tav>
                                        <p:tav tm="100000">
                                          <p:val>
                                            <p:strVal val="#ppt_x"/>
                                          </p:val>
                                        </p:tav>
                                      </p:tavLst>
                                    </p:anim>
                                    <p:anim calcmode="lin" valueType="num">
                                      <p:cBhvr>
                                        <p:cTn id="21" dur="400" fill="hold"/>
                                        <p:tgtEl>
                                          <p:spTgt spid="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www.biology86.blogfa.com</a:t>
            </a:r>
          </a:p>
        </p:txBody>
      </p:sp>
      <p:pic>
        <p:nvPicPr>
          <p:cNvPr id="8" name="Picture 2" descr="F:\biology86\powerpoint\3\pic\2\2-2.jpg"/>
          <p:cNvPicPr>
            <a:picLocks noChangeAspect="1" noChangeArrowheads="1"/>
          </p:cNvPicPr>
          <p:nvPr/>
        </p:nvPicPr>
        <p:blipFill>
          <a:blip r:embed="rId2"/>
          <a:srcRect t="4343" b="7926"/>
          <a:stretch>
            <a:fillRect/>
          </a:stretch>
        </p:blipFill>
        <p:spPr bwMode="auto">
          <a:xfrm>
            <a:off x="0" y="36368"/>
            <a:ext cx="5943600" cy="6821632"/>
          </a:xfrm>
          <a:prstGeom prst="rect">
            <a:avLst/>
          </a:prstGeom>
          <a:noFill/>
        </p:spPr>
      </p:pic>
      <p:sp>
        <p:nvSpPr>
          <p:cNvPr id="9" name="TextBox 8"/>
          <p:cNvSpPr txBox="1"/>
          <p:nvPr/>
        </p:nvSpPr>
        <p:spPr>
          <a:xfrm>
            <a:off x="3810000" y="228600"/>
            <a:ext cx="5029200" cy="1077218"/>
          </a:xfrm>
          <a:prstGeom prst="rect">
            <a:avLst/>
          </a:prstGeom>
          <a:noFill/>
        </p:spPr>
        <p:txBody>
          <a:bodyPr wrap="square" rtlCol="1">
            <a:spAutoFit/>
          </a:bodyPr>
          <a:lstStyle/>
          <a:p>
            <a:pPr algn="justLow" rtl="1">
              <a:buFont typeface="Wingdings" pitchFamily="2" charset="2"/>
              <a:buChar char="Ø"/>
            </a:pPr>
            <a:r>
              <a:rPr lang="fa-IR" sz="3200" b="1" dirty="0">
                <a:solidFill>
                  <a:srgbClr val="FF0000"/>
                </a:solidFill>
                <a:effectLst>
                  <a:outerShdw blurRad="38100" dist="38100" dir="2700000" algn="tl">
                    <a:srgbClr val="000000">
                      <a:alpha val="43137"/>
                    </a:srgbClr>
                  </a:outerShdw>
                </a:effectLst>
              </a:rPr>
              <a:t> انواع نورون ها از نظر عملکرد</a:t>
            </a:r>
          </a:p>
          <a:p>
            <a:pPr algn="justLow" rtl="1">
              <a:buFont typeface="Wingdings" pitchFamily="2" charset="2"/>
              <a:buChar char="ü"/>
            </a:pPr>
            <a:endParaRPr lang="fa-IR" sz="32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5562600" y="4800600"/>
            <a:ext cx="3276600" cy="1569660"/>
          </a:xfrm>
          <a:prstGeom prst="rect">
            <a:avLst/>
          </a:prstGeom>
          <a:noFill/>
        </p:spPr>
        <p:txBody>
          <a:bodyPr wrap="square" rtlCol="1">
            <a:spAutoFit/>
          </a:bodyPr>
          <a:lstStyle/>
          <a:p>
            <a:pPr algn="r" rtl="1"/>
            <a:r>
              <a:rPr lang="fa-IR" sz="3200" dirty="0"/>
              <a:t>انتهای دندریت نورون حسی به یک گیرنده تبدیل شده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923330"/>
          </a:xfrm>
          <a:prstGeom prst="rect">
            <a:avLst/>
          </a:prstGeom>
          <a:solidFill>
            <a:srgbClr val="74AE02"/>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rgbClr val="545454"/>
                </a:solidFill>
                <a:effectLst/>
                <a:latin typeface="Tahoma" pitchFamily="34" charset="0"/>
                <a:cs typeface="Tahoma" pitchFamily="34" charset="0"/>
              </a:rPr>
              <a:t>قشر مخ</a:t>
            </a:r>
            <a:endParaRPr kumimoji="0" lang="en-US" sz="2000" b="1" i="0" u="none" strike="noStrike" cap="none" normalizeH="0" baseline="0" dirty="0">
              <a:ln>
                <a:noFill/>
              </a:ln>
              <a:solidFill>
                <a:srgbClr val="545454"/>
              </a:solidFill>
              <a:effectLst/>
              <a:latin typeface="Tahoma" pitchFamily="34" charset="0"/>
              <a:cs typeface="Tahoma"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000" b="1" i="0" u="none" strike="noStrike" cap="none" normalizeH="0" baseline="0" dirty="0">
              <a:ln>
                <a:noFill/>
              </a:ln>
              <a:solidFill>
                <a:srgbClr val="545454"/>
              </a:solidFill>
              <a:effectLst/>
              <a:latin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a:ln>
                  <a:noFill/>
                </a:ln>
                <a:solidFill>
                  <a:srgbClr val="203E65"/>
                </a:solidFill>
                <a:effectLst/>
                <a:latin typeface="Arial"/>
                <a:cs typeface="Tahoma" pitchFamily="34" charset="0"/>
              </a:rPr>
              <a:t> </a:t>
            </a:r>
            <a:r>
              <a:rPr kumimoji="0" lang="ar-SA" b="0" i="0" u="none" strike="noStrike" cap="none" normalizeH="0" baseline="0" dirty="0">
                <a:ln>
                  <a:noFill/>
                </a:ln>
                <a:solidFill>
                  <a:srgbClr val="203E65"/>
                </a:solidFill>
                <a:effectLst/>
                <a:latin typeface="Arial"/>
                <a:cs typeface="Tahoma" pitchFamily="34" charset="0"/>
              </a:rPr>
              <a:t>ویژگی اصلی </a:t>
            </a:r>
            <a:r>
              <a:rPr kumimoji="0" lang="ar-SA" b="0" i="0" u="none" strike="noStrike" cap="none" normalizeH="0" baseline="0" dirty="0">
                <a:ln>
                  <a:noFill/>
                </a:ln>
                <a:solidFill>
                  <a:srgbClr val="037696"/>
                </a:solidFill>
                <a:effectLst/>
                <a:latin typeface="Tahoma" pitchFamily="34" charset="0"/>
                <a:cs typeface="Tahoma" pitchFamily="34" charset="0"/>
                <a:hlinkClick r:id="rId2" tooltip="مغز انسان"/>
              </a:rPr>
              <a:t>مغز انسان</a:t>
            </a:r>
            <a:r>
              <a:rPr kumimoji="0" lang="ar-SA" b="0" i="0" u="none" strike="noStrike" cap="none" normalizeH="0" baseline="0" dirty="0">
                <a:ln>
                  <a:noFill/>
                </a:ln>
                <a:solidFill>
                  <a:srgbClr val="203E65"/>
                </a:solidFill>
                <a:effectLst/>
                <a:latin typeface="Arial"/>
                <a:cs typeface="Tahoma" pitchFamily="34" charset="0"/>
              </a:rPr>
              <a:t> قشر مخ بسیار گسترده و پیچیده است</a:t>
            </a:r>
            <a:r>
              <a:rPr kumimoji="0" lang="ar-SA" sz="900" b="0" i="0" u="none" strike="noStrike" cap="none" normalizeH="0" baseline="0" dirty="0">
                <a:ln>
                  <a:noFill/>
                </a:ln>
                <a:solidFill>
                  <a:srgbClr val="203E65"/>
                </a:solidFill>
                <a:effectLst/>
                <a:latin typeface="Arial"/>
                <a:cs typeface="Tahoma" pitchFamily="34" charset="0"/>
              </a:rPr>
              <a:t>.</a:t>
            </a:r>
          </a:p>
        </p:txBody>
      </p:sp>
      <p:pic>
        <p:nvPicPr>
          <p:cNvPr id="1026" name="Picture 2" descr="قشر مخ مغز انسان"/>
          <p:cNvPicPr>
            <a:picLocks noChangeAspect="1" noChangeArrowheads="1"/>
          </p:cNvPicPr>
          <p:nvPr/>
        </p:nvPicPr>
        <p:blipFill>
          <a:blip r:embed="rId3"/>
          <a:srcRect/>
          <a:stretch>
            <a:fillRect/>
          </a:stretch>
        </p:blipFill>
        <p:spPr bwMode="auto">
          <a:xfrm>
            <a:off x="0" y="928670"/>
            <a:ext cx="1905000" cy="2400301"/>
          </a:xfrm>
          <a:prstGeom prst="rect">
            <a:avLst/>
          </a:prstGeom>
          <a:noFill/>
        </p:spPr>
      </p:pic>
      <p:sp>
        <p:nvSpPr>
          <p:cNvPr id="5" name="Rectangle 4"/>
          <p:cNvSpPr/>
          <p:nvPr/>
        </p:nvSpPr>
        <p:spPr>
          <a:xfrm>
            <a:off x="1928794" y="1000108"/>
            <a:ext cx="7000924" cy="3416320"/>
          </a:xfrm>
          <a:prstGeom prst="rect">
            <a:avLst/>
          </a:prstGeom>
        </p:spPr>
        <p:txBody>
          <a:bodyPr wrap="square">
            <a:spAutoFit/>
          </a:bodyPr>
          <a:lstStyle/>
          <a:p>
            <a:r>
              <a:rPr lang="fa-IR" dirty="0">
                <a:solidFill>
                  <a:schemeClr val="bg1"/>
                </a:solidFill>
                <a:latin typeface="Arial"/>
                <a:cs typeface="Tahoma" pitchFamily="34" charset="0"/>
              </a:rPr>
              <a:t>این قشر وسیع و گسترده و پیچیده، بخش غالب و اصلی </a:t>
            </a:r>
            <a:r>
              <a:rPr lang="fa-IR" dirty="0">
                <a:solidFill>
                  <a:schemeClr val="bg1"/>
                </a:solidFill>
                <a:latin typeface="Arial"/>
                <a:cs typeface="Tahoma" pitchFamily="34" charset="0"/>
                <a:hlinkClick r:id="rId2" tooltip="مغز انسان"/>
              </a:rPr>
              <a:t>مغز انسان</a:t>
            </a:r>
            <a:r>
              <a:rPr lang="fa-IR" dirty="0">
                <a:solidFill>
                  <a:schemeClr val="bg1"/>
                </a:solidFill>
                <a:latin typeface="Arial"/>
                <a:cs typeface="Tahoma" pitchFamily="34" charset="0"/>
              </a:rPr>
              <a:t> را تشکیل میدهد ولی با این وجود برخی از بخش های زیر قشری نیز وجود دارد. برای مثال بخش میانی مخچه، با رشته هایی، به مراکز اصلی حرکتی زیر قشری مخ متصل شده است. بخش خارجی مخچه، در انسان نسبت به سایر پستانداران بسیار بزرگتر است. افزایش وسعت قشر مخ در انسان، علاوه بر ساختار و شکل مغز انسان، در عملکرد ها و رفتار او نیز به خوبی مشخص است. در یک موش، در صورتی که قشر مخ او برداشته شود، هنوز هم این </a:t>
            </a:r>
            <a:r>
              <a:rPr lang="fa-IR" dirty="0">
                <a:solidFill>
                  <a:schemeClr val="bg1"/>
                </a:solidFill>
                <a:latin typeface="Arial"/>
                <a:cs typeface="Tahoma" pitchFamily="34" charset="0"/>
                <a:hlinkClick r:id="rId4" tooltip="جانور"/>
              </a:rPr>
              <a:t>جانور</a:t>
            </a:r>
            <a:r>
              <a:rPr lang="fa-IR" dirty="0">
                <a:solidFill>
                  <a:schemeClr val="bg1"/>
                </a:solidFill>
                <a:latin typeface="Arial"/>
                <a:cs typeface="Tahoma" pitchFamily="34" charset="0"/>
              </a:rPr>
              <a:t> قادر به حرکت کردن و زندگی کردن و برهمکنش داشتن با محیط است اما در انسان چنین صدمه ای به مغز، منجر به یک کمای دائمی خواهد شد. </a:t>
            </a:r>
          </a:p>
          <a:p>
            <a:br>
              <a:rPr lang="fa-IR" dirty="0"/>
            </a:br>
            <a:endParaRPr lang="fa-IR" dirty="0"/>
          </a:p>
        </p:txBody>
      </p:sp>
      <p:sp>
        <p:nvSpPr>
          <p:cNvPr id="6" name="TextBox 5"/>
          <p:cNvSpPr txBox="1"/>
          <p:nvPr/>
        </p:nvSpPr>
        <p:spPr>
          <a:xfrm>
            <a:off x="0" y="3786190"/>
            <a:ext cx="8929718" cy="1754326"/>
          </a:xfrm>
          <a:prstGeom prst="rect">
            <a:avLst/>
          </a:prstGeom>
          <a:noFill/>
        </p:spPr>
        <p:txBody>
          <a:bodyPr wrap="square" rtlCol="1">
            <a:spAutoFit/>
          </a:bodyPr>
          <a:lstStyle/>
          <a:p>
            <a:r>
              <a:rPr lang="fa-IR" dirty="0">
                <a:solidFill>
                  <a:schemeClr val="bg1"/>
                </a:solidFill>
                <a:latin typeface="Arial"/>
                <a:cs typeface="Tahoma" pitchFamily="34" charset="0"/>
              </a:rPr>
              <a:t>قشر مخ لایه ای بافت عصبی است که به گونه ای تا خورده و چین خورده است که با افزایش سطح، امکان جا گرفتن این لایه ی وسیع در داخل جمجمه را فراهم نمیاد (شکل مقابل). وقتی این چین خوردگی های قشر مخ باز شود، قشر مخ هر نیمکره ی مغز سطحی به اندازه 0.12 متر مربع خواهد داشت. هر یک از این چین ها یک </a:t>
            </a:r>
            <a:r>
              <a:rPr lang="en-US" dirty="0" err="1">
                <a:solidFill>
                  <a:schemeClr val="bg1"/>
                </a:solidFill>
                <a:latin typeface="Arial"/>
                <a:cs typeface="Tahoma" pitchFamily="34" charset="0"/>
              </a:rPr>
              <a:t>gyrus</a:t>
            </a:r>
            <a:r>
              <a:rPr lang="en-US" dirty="0">
                <a:solidFill>
                  <a:schemeClr val="bg1"/>
                </a:solidFill>
                <a:latin typeface="Arial"/>
                <a:cs typeface="Tahoma" pitchFamily="34" charset="0"/>
              </a:rPr>
              <a:t> )</a:t>
            </a:r>
            <a:r>
              <a:rPr lang="fa-IR" dirty="0">
                <a:solidFill>
                  <a:schemeClr val="bg1"/>
                </a:solidFill>
                <a:latin typeface="Arial"/>
                <a:cs typeface="Tahoma" pitchFamily="34" charset="0"/>
              </a:rPr>
              <a:t>گایروس ، گیروس یا جیروس ) نامیده شده و شیار هایی که این چین ها را از هم جدا می کنند </a:t>
            </a:r>
            <a:r>
              <a:rPr lang="en-US" dirty="0" err="1">
                <a:solidFill>
                  <a:schemeClr val="bg1"/>
                </a:solidFill>
                <a:latin typeface="Arial"/>
                <a:cs typeface="Tahoma" pitchFamily="34" charset="0"/>
              </a:rPr>
              <a:t>sulcus</a:t>
            </a:r>
            <a:r>
              <a:rPr lang="en-US" dirty="0">
                <a:solidFill>
                  <a:schemeClr val="bg1"/>
                </a:solidFill>
                <a:latin typeface="Arial"/>
                <a:cs typeface="Tahoma" pitchFamily="34" charset="0"/>
              </a:rPr>
              <a:t>)</a:t>
            </a:r>
            <a:r>
              <a:rPr lang="fa-IR" dirty="0">
                <a:solidFill>
                  <a:schemeClr val="bg1"/>
                </a:solidFill>
                <a:latin typeface="Arial"/>
                <a:cs typeface="Tahoma" pitchFamily="34" charset="0"/>
              </a:rPr>
              <a:t>سولکوس به معنی شیار) نامیده می شوند</a:t>
            </a:r>
            <a:r>
              <a:rPr lang="fa-IR" dirty="0">
                <a:solidFill>
                  <a:srgbClr val="203E65"/>
                </a:solidFill>
                <a:latin typeface="Arial"/>
                <a:cs typeface="Tahoma"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8858280" cy="3046988"/>
          </a:xfrm>
          <a:prstGeom prst="rect">
            <a:avLst/>
          </a:prstGeom>
          <a:solidFill>
            <a:srgbClr val="74AE02"/>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a:ln>
                  <a:noFill/>
                </a:ln>
                <a:solidFill>
                  <a:srgbClr val="545454"/>
                </a:solidFill>
                <a:effectLst/>
                <a:latin typeface="Tahoma" pitchFamily="34" charset="0"/>
                <a:cs typeface="Tahoma" pitchFamily="34" charset="0"/>
              </a:rPr>
              <a:t>تقسیمات قشر مخ در</a:t>
            </a:r>
            <a:r>
              <a:rPr kumimoji="0" lang="ar-SA" b="1" i="0" u="none" strike="noStrike" cap="none" normalizeH="0" baseline="0" dirty="0">
                <a:ln>
                  <a:noFill/>
                </a:ln>
                <a:solidFill>
                  <a:srgbClr val="7030A0"/>
                </a:solidFill>
                <a:effectLst/>
                <a:latin typeface="Tahoma" pitchFamily="34" charset="0"/>
                <a:cs typeface="Tahoma" pitchFamily="34" charset="0"/>
              </a:rPr>
              <a:t> </a:t>
            </a:r>
            <a:r>
              <a:rPr kumimoji="0" lang="ar-SA" b="1" i="0" u="none" strike="noStrike" cap="none" normalizeH="0" baseline="0" dirty="0">
                <a:ln>
                  <a:noFill/>
                </a:ln>
                <a:solidFill>
                  <a:srgbClr val="7030A0"/>
                </a:solidFill>
                <a:effectLst/>
                <a:latin typeface="Tahoma" pitchFamily="34" charset="0"/>
                <a:cs typeface="Tahoma" pitchFamily="34" charset="0"/>
                <a:hlinkClick r:id="rId2" tooltip="مغز انسان"/>
              </a:rPr>
              <a:t>مغز انسان</a:t>
            </a:r>
            <a:endParaRPr kumimoji="0" lang="ar-SA" b="1" i="0" u="none" strike="noStrike" cap="none" normalizeH="0" baseline="0" dirty="0">
              <a:ln>
                <a:noFill/>
              </a:ln>
              <a:solidFill>
                <a:srgbClr val="7030A0"/>
              </a:solidFill>
              <a:effectLst/>
              <a:latin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203E65"/>
              </a:solidFill>
              <a:effectLst/>
              <a:latin typeface="Arial"/>
              <a:cs typeface="Tahoma" pitchFamily="34" charset="0"/>
            </a:endParaRPr>
          </a:p>
          <a:p>
            <a:pPr lvl="0" rtl="0" eaLnBrk="0" fontAlgn="base" hangingPunct="0">
              <a:spcBef>
                <a:spcPct val="0"/>
              </a:spcBef>
              <a:spcAft>
                <a:spcPct val="0"/>
              </a:spcAft>
            </a:pPr>
            <a:r>
              <a:rPr kumimoji="0" lang="ar-SA" b="0" i="0" u="none" strike="noStrike" cap="none" normalizeH="0" baseline="0" dirty="0">
                <a:ln>
                  <a:noFill/>
                </a:ln>
                <a:solidFill>
                  <a:srgbClr val="203E65"/>
                </a:solidFill>
                <a:effectLst/>
                <a:latin typeface="Arial"/>
                <a:cs typeface="Tahoma" pitchFamily="34" charset="0"/>
              </a:rPr>
              <a:t>                                                                    </a:t>
            </a:r>
            <a:r>
              <a:rPr kumimoji="0" lang="ar-SA" b="1" i="0" u="none" strike="noStrike" cap="none" normalizeH="0" baseline="0" dirty="0">
                <a:ln>
                  <a:noFill/>
                </a:ln>
                <a:solidFill>
                  <a:srgbClr val="203E65"/>
                </a:solidFill>
                <a:effectLst/>
                <a:latin typeface="Tahoma" pitchFamily="34" charset="0"/>
                <a:cs typeface="Tahoma" pitchFamily="34" charset="0"/>
              </a:rPr>
              <a:t>چهار لوب</a:t>
            </a:r>
            <a:br>
              <a:rPr kumimoji="0" lang="ar-SA" b="0" i="0" u="none" strike="noStrike" cap="none" normalizeH="0" baseline="0" dirty="0">
                <a:ln>
                  <a:noFill/>
                </a:ln>
                <a:solidFill>
                  <a:srgbClr val="203E65"/>
                </a:solidFill>
                <a:effectLst/>
                <a:latin typeface="Tahoma" pitchFamily="34" charset="0"/>
                <a:cs typeface="Tahoma" pitchFamily="34" charset="0"/>
              </a:rPr>
            </a:br>
            <a:endParaRPr lang="en-US" dirty="0">
              <a:solidFill>
                <a:srgbClr val="203E65"/>
              </a:solidFill>
              <a:latin typeface="Arial"/>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203E65"/>
              </a:solidFill>
              <a:effectLst/>
              <a:latin typeface="Arial"/>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br>
              <a:rPr kumimoji="0" lang="ar-SA" b="0" i="0" u="none" strike="noStrike" cap="none" normalizeH="0" baseline="0" dirty="0">
                <a:ln>
                  <a:noFill/>
                </a:ln>
                <a:solidFill>
                  <a:srgbClr val="203E65"/>
                </a:solidFill>
                <a:effectLst/>
                <a:latin typeface="Tahoma" pitchFamily="34" charset="0"/>
                <a:cs typeface="Tahoma" pitchFamily="34" charset="0"/>
              </a:rPr>
            </a:br>
            <a:r>
              <a:rPr kumimoji="0" lang="ar-SA" b="0" i="0" u="none" strike="noStrike" cap="none" normalizeH="0" baseline="0" dirty="0">
                <a:ln>
                  <a:noFill/>
                </a:ln>
                <a:solidFill>
                  <a:srgbClr val="203E65"/>
                </a:solidFill>
                <a:effectLst/>
                <a:latin typeface="Tahoma" pitchFamily="34" charset="0"/>
                <a:cs typeface="Tahoma" pitchFamily="34" charset="0"/>
              </a:rPr>
              <a:t>قشر مخ ساختاری متقارن داشته و از دو نیمکره ی چپ و راست تشکیل شده است که تقریبا تصویر آینه ای یکدیگر هستند. هر نیمکره به 4 لوب تقسیم می شود. لوب پیشانی ، لوب آهیانه ، لوب گیجگاهی و لوب پس سری . نامگذاری این لوب های بر اساس نام استخوان هایی انجام شده است که آن لوب ها می پوشانند یعنی استخوان های پیشانی ، آهیانه ، پس سری و گیجگاهی. این استخوان ها با اتصال به هم، استخوان جمجمه را تشکیل می دهند</a:t>
            </a:r>
          </a:p>
        </p:txBody>
      </p:sp>
      <p:pic>
        <p:nvPicPr>
          <p:cNvPr id="15362" name="Picture 2" descr="لوب های مغز انسان"/>
          <p:cNvPicPr>
            <a:picLocks noChangeAspect="1" noChangeArrowheads="1"/>
          </p:cNvPicPr>
          <p:nvPr/>
        </p:nvPicPr>
        <p:blipFill>
          <a:blip r:embed="rId3"/>
          <a:srcRect/>
          <a:stretch>
            <a:fillRect/>
          </a:stretch>
        </p:blipFill>
        <p:spPr bwMode="auto">
          <a:xfrm>
            <a:off x="785786" y="0"/>
            <a:ext cx="2381250" cy="1695450"/>
          </a:xfrm>
          <a:prstGeom prst="rect">
            <a:avLst/>
          </a:prstGeom>
          <a:noFill/>
        </p:spPr>
      </p:pic>
      <p:sp>
        <p:nvSpPr>
          <p:cNvPr id="5" name="Rectangle 4"/>
          <p:cNvSpPr/>
          <p:nvPr/>
        </p:nvSpPr>
        <p:spPr>
          <a:xfrm>
            <a:off x="0" y="3143248"/>
            <a:ext cx="8858280" cy="2308324"/>
          </a:xfrm>
          <a:prstGeom prst="rect">
            <a:avLst/>
          </a:prstGeom>
        </p:spPr>
        <p:txBody>
          <a:bodyPr wrap="square">
            <a:spAutoFit/>
          </a:bodyPr>
          <a:lstStyle/>
          <a:p>
            <a:r>
              <a:rPr lang="fa-IR" dirty="0">
                <a:solidFill>
                  <a:schemeClr val="bg1"/>
                </a:solidFill>
                <a:latin typeface="Tahoma" pitchFamily="34" charset="0"/>
                <a:cs typeface="Tahoma" pitchFamily="34" charset="0"/>
              </a:rPr>
              <a:t>با توجه به دلیل نامگذاری لوب ها، این تقسیم بندی، یک تقسیم بندی مشخص و معتبر بر اساس عملکرد های بخش های مختلف مغز نمی باشد و نمی تواند یک نقشه ی عملیاتی مناسب را ارائه دهد. ولی با این حال لوب پس سری از این قاعده مستثن است. لوب پس سری بخشی از مغز است که فقط به بینایی اختصاص داده شده است. هر یک از لوب ها از بخش های مختلفی تشکیل شده است که هر یک از این بخش ها وظایف مشخصی داشته و ارتباطات اندکی نیز با هم دارند.  برای مثال </a:t>
            </a:r>
            <a:r>
              <a:rPr lang="fa-IR" dirty="0">
                <a:solidFill>
                  <a:srgbClr val="FF0000"/>
                </a:solidFill>
                <a:latin typeface="Tahoma" pitchFamily="34" charset="0"/>
                <a:cs typeface="Tahoma" pitchFamily="34" charset="0"/>
              </a:rPr>
              <a:t>لوب آهیانه </a:t>
            </a:r>
            <a:r>
              <a:rPr lang="fa-IR" dirty="0">
                <a:solidFill>
                  <a:schemeClr val="bg1"/>
                </a:solidFill>
                <a:latin typeface="Tahoma" pitchFamily="34" charset="0"/>
                <a:cs typeface="Tahoma" pitchFamily="34" charset="0"/>
              </a:rPr>
              <a:t>در  حس های پیکری، شنوایی، توجه ، زبان و درک فضایی نقش دارد. با وجود این ناهمگونی در تقسیم بندی مغز به 4 لوب، این تقسیم به عنوان منبع و رفرانس جهانی استفاده می شود.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8899795"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a-IR" sz="4000" b="1" dirty="0">
                <a:ln w="11430"/>
                <a:solidFill>
                  <a:srgbClr val="FFFF00"/>
                </a:solidFill>
                <a:effectLst>
                  <a:outerShdw blurRad="50800" dist="39000" dir="5460000" algn="tl">
                    <a:srgbClr val="000000">
                      <a:alpha val="38000"/>
                    </a:srgbClr>
                  </a:outerShdw>
                </a:effectLst>
              </a:rPr>
              <a:t>تفاوت های فردی و گروهی</a:t>
            </a:r>
          </a:p>
          <a:p>
            <a:pPr algn="ctr" fontAlgn="base">
              <a:spcBef>
                <a:spcPct val="0"/>
              </a:spcBef>
              <a:spcAft>
                <a:spcPct val="0"/>
              </a:spcAft>
            </a:pPr>
            <a:endParaRPr lang="en-US" sz="4000" b="1" dirty="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a:latin typeface="Tahoma" pitchFamily="34" charset="0"/>
                <a:ea typeface="Tahoma" pitchFamily="34" charset="0"/>
                <a:cs typeface="2  Titr" pitchFamily="2" charset="-78"/>
              </a:rPr>
              <a:t>مانند تمام جنبه های رشد،کودکان از نظر اندازه بدن وساختار عضله-چربی تفاوت دارند.</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a:latin typeface="Tahoma" pitchFamily="34" charset="0"/>
                <a:ea typeface="Tahoma" pitchFamily="34" charset="0"/>
                <a:cs typeface="2  Titr" pitchFamily="2" charset="-78"/>
              </a:rPr>
              <a:t>در نوباوگی،دخترها اندکی کوتاهتر و سبک تر از پسرها هستند ونسبت چربی به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a:latin typeface="Tahoma" pitchFamily="34" charset="0"/>
                <a:ea typeface="Tahoma" pitchFamily="34" charset="0"/>
                <a:cs typeface="2  Titr" pitchFamily="2" charset="-78"/>
              </a:rPr>
              <a:t>عضله آنها بیشتر است.این تفاوت های جنسیتی جزئی در طول اوایل واواسط کودکی ادامه می یابند و در نوجوانی به مقدار زیاد بر جسته می شوند.تفاوت های قومی در اندازه بدن نیز آشکار هستند.کودکان هم سن ،از نظر سرعت رشد جسمانی نیز تفاوت دارند؛برخی سریع تر از دیگران رشد می کنند.بهترین راه برآورد کردن پختگی جسمانی کودک،استفاده از سن استخوان بندی ،مقیاسی برای رشد استخوان است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a:latin typeface="Tahoma" pitchFamily="34" charset="0"/>
                <a:ea typeface="Tahoma" pitchFamily="34" charset="0"/>
                <a:cs typeface="2  Titr" pitchFamily="2" charset="-78"/>
              </a:rPr>
              <a:t>برای اینکه معلوم شود غضروف نرم و انعطاف پذیر تا چه اندازه ای محکم شده و به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a:latin typeface="Tahoma" pitchFamily="34" charset="0"/>
                <a:ea typeface="Tahoma" pitchFamily="34" charset="0"/>
                <a:cs typeface="2  Titr" pitchFamily="2" charset="-78"/>
              </a:rPr>
              <a:t>صورت استخوان درآمده است،از استخوان های بلند با اشعه ایکس عکس می گیرند</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a:latin typeface="Tahoma" pitchFamily="34" charset="0"/>
                <a:ea typeface="Tahoma" pitchFamily="34" charset="0"/>
                <a:cs typeface="2  Titr" pitchFamily="2" charset="-78"/>
              </a:rPr>
              <a:t> وبه این طریق ،سن استخوان بندی را تعیین می کنند.این فرایند تدریجی در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a:latin typeface="Tahoma" pitchFamily="34" charset="0"/>
                <a:ea typeface="Tahoma" pitchFamily="34" charset="0"/>
                <a:cs typeface="2  Titr" pitchFamily="2" charset="-78"/>
              </a:rPr>
              <a:t>نوجوانی کامل می شود.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428604"/>
            <a:ext cx="8358246" cy="3046988"/>
          </a:xfrm>
          <a:prstGeom prst="rect">
            <a:avLst/>
          </a:prstGeom>
          <a:noFill/>
        </p:spPr>
        <p:txBody>
          <a:bodyPr wrap="square" rtlCol="1">
            <a:spAutoFit/>
          </a:bodyPr>
          <a:lstStyle/>
          <a:p>
            <a:r>
              <a:rPr lang="fa-IR" sz="3200" b="1" dirty="0">
                <a:latin typeface="Tahoma" pitchFamily="34" charset="0"/>
                <a:ea typeface="Tahoma" pitchFamily="34" charset="0"/>
                <a:cs typeface="2  Titr" pitchFamily="2" charset="-78"/>
              </a:rPr>
              <a:t>اصلی ترین فعالیت های </a:t>
            </a:r>
            <a:r>
              <a:rPr lang="fa-IR" sz="2800" b="1" dirty="0">
                <a:solidFill>
                  <a:srgbClr val="FF0000"/>
                </a:solidFill>
                <a:latin typeface="Tahoma" pitchFamily="34" charset="0"/>
                <a:ea typeface="Tahoma" pitchFamily="34" charset="0"/>
                <a:cs typeface="2  Titr" pitchFamily="2" charset="-78"/>
              </a:rPr>
              <a:t>لوب</a:t>
            </a:r>
            <a:r>
              <a:rPr lang="fa-IR" sz="3200" b="1" dirty="0">
                <a:latin typeface="Tahoma" pitchFamily="34" charset="0"/>
                <a:ea typeface="Tahoma" pitchFamily="34" charset="0"/>
                <a:cs typeface="2  Titr" pitchFamily="2" charset="-78"/>
              </a:rPr>
              <a:t> </a:t>
            </a:r>
            <a:r>
              <a:rPr lang="fa-IR" sz="2800" b="1" dirty="0">
                <a:solidFill>
                  <a:srgbClr val="FF0000"/>
                </a:solidFill>
                <a:latin typeface="Tahoma" pitchFamily="34" charset="0"/>
                <a:ea typeface="Tahoma" pitchFamily="34" charset="0"/>
                <a:cs typeface="2  Titr" pitchFamily="2" charset="-78"/>
              </a:rPr>
              <a:t>پیشانی</a:t>
            </a:r>
            <a:r>
              <a:rPr lang="fa-IR" sz="3200" b="1" dirty="0">
                <a:latin typeface="Tahoma" pitchFamily="34" charset="0"/>
                <a:ea typeface="Tahoma" pitchFamily="34" charset="0"/>
                <a:cs typeface="2  Titr" pitchFamily="2" charset="-78"/>
              </a:rPr>
              <a:t> عبارتند از کنترل توجه و دقت، تفکر ، رفتار ، حل مسئله ، شخصیت و عکس العمل های فیزیکی </a:t>
            </a:r>
            <a:r>
              <a:rPr lang="fa-IR" sz="3200" dirty="0">
                <a:latin typeface="Tahoma" pitchFamily="34" charset="0"/>
                <a:ea typeface="Tahoma" pitchFamily="34" charset="0"/>
                <a:cs typeface="Tahoma" pitchFamily="34" charset="0"/>
              </a:rPr>
              <a:t>. </a:t>
            </a:r>
            <a:r>
              <a:rPr lang="fa-IR" sz="2800" b="1" dirty="0">
                <a:solidFill>
                  <a:srgbClr val="FF0000"/>
                </a:solidFill>
                <a:latin typeface="Tahoma" pitchFamily="34" charset="0"/>
                <a:ea typeface="Tahoma" pitchFamily="34" charset="0"/>
                <a:cs typeface="2  Titr" pitchFamily="2" charset="-78"/>
              </a:rPr>
              <a:t>لوب</a:t>
            </a:r>
            <a:r>
              <a:rPr lang="fa-IR" sz="3200" dirty="0">
                <a:solidFill>
                  <a:srgbClr val="FF0000"/>
                </a:solidFill>
                <a:latin typeface="Tahoma" pitchFamily="34" charset="0"/>
                <a:ea typeface="Tahoma" pitchFamily="34" charset="0"/>
                <a:cs typeface="Tahoma" pitchFamily="34" charset="0"/>
              </a:rPr>
              <a:t> </a:t>
            </a:r>
            <a:r>
              <a:rPr lang="fa-IR" sz="2800" b="1" dirty="0">
                <a:solidFill>
                  <a:srgbClr val="FF0000"/>
                </a:solidFill>
                <a:latin typeface="Tahoma" pitchFamily="34" charset="0"/>
                <a:ea typeface="Tahoma" pitchFamily="34" charset="0"/>
                <a:cs typeface="2  Titr" pitchFamily="2" charset="-78"/>
              </a:rPr>
              <a:t>پس</a:t>
            </a:r>
            <a:r>
              <a:rPr lang="fa-IR" sz="3200" dirty="0">
                <a:solidFill>
                  <a:srgbClr val="FF0000"/>
                </a:solidFill>
                <a:latin typeface="Tahoma" pitchFamily="34" charset="0"/>
                <a:ea typeface="Tahoma" pitchFamily="34" charset="0"/>
                <a:cs typeface="Tahoma" pitchFamily="34" charset="0"/>
              </a:rPr>
              <a:t> </a:t>
            </a:r>
            <a:r>
              <a:rPr lang="fa-IR" sz="2800" b="1" dirty="0">
                <a:solidFill>
                  <a:srgbClr val="FF0000"/>
                </a:solidFill>
                <a:latin typeface="Tahoma" pitchFamily="34" charset="0"/>
                <a:ea typeface="Tahoma" pitchFamily="34" charset="0"/>
                <a:cs typeface="2  Titr" pitchFamily="2" charset="-78"/>
              </a:rPr>
              <a:t>سری</a:t>
            </a:r>
            <a:r>
              <a:rPr lang="fa-IR" sz="3200" dirty="0">
                <a:latin typeface="Tahoma" pitchFamily="34" charset="0"/>
                <a:ea typeface="Tahoma" pitchFamily="34" charset="0"/>
                <a:cs typeface="Tahoma" pitchFamily="34" charset="0"/>
              </a:rPr>
              <a:t> </a:t>
            </a:r>
            <a:r>
              <a:rPr lang="fa-IR" sz="3200" b="1" dirty="0">
                <a:latin typeface="Tahoma" pitchFamily="34" charset="0"/>
                <a:ea typeface="Tahoma" pitchFamily="34" charset="0"/>
                <a:cs typeface="2  Titr" pitchFamily="2" charset="-78"/>
              </a:rPr>
              <a:t>کوچک ترین لوب مغز بوده و اعمال آن عبارتند از دریافت حس بینایی، پردازش بینایی فضایی ، تشخیص حرکت و تشخیص رنگ ها.</a:t>
            </a:r>
            <a:r>
              <a:rPr lang="fa-IR" sz="3200" dirty="0">
                <a:latin typeface="Tahoma" pitchFamily="34" charset="0"/>
                <a:ea typeface="Tahoma" pitchFamily="34" charset="0"/>
                <a:cs typeface="Tahoma" pitchFamily="34" charset="0"/>
              </a:rPr>
              <a:t> </a:t>
            </a:r>
            <a:r>
              <a:rPr lang="fa-IR" sz="2800" b="1" dirty="0">
                <a:solidFill>
                  <a:srgbClr val="FF0000"/>
                </a:solidFill>
                <a:latin typeface="Tahoma" pitchFamily="34" charset="0"/>
                <a:ea typeface="Tahoma" pitchFamily="34" charset="0"/>
                <a:cs typeface="2  Titr" pitchFamily="2" charset="-78"/>
              </a:rPr>
              <a:t>لوب</a:t>
            </a:r>
            <a:r>
              <a:rPr lang="fa-IR" sz="3200" dirty="0">
                <a:solidFill>
                  <a:srgbClr val="FF0000"/>
                </a:solidFill>
                <a:latin typeface="Tahoma" pitchFamily="34" charset="0"/>
                <a:ea typeface="Tahoma" pitchFamily="34" charset="0"/>
                <a:cs typeface="Tahoma" pitchFamily="34" charset="0"/>
              </a:rPr>
              <a:t> </a:t>
            </a:r>
            <a:r>
              <a:rPr lang="fa-IR" sz="2800" b="1" dirty="0">
                <a:solidFill>
                  <a:srgbClr val="FF0000"/>
                </a:solidFill>
                <a:latin typeface="Tahoma" pitchFamily="34" charset="0"/>
                <a:ea typeface="Tahoma" pitchFamily="34" charset="0"/>
                <a:cs typeface="2  Titr" pitchFamily="2" charset="-78"/>
              </a:rPr>
              <a:t>گیجگاهی</a:t>
            </a:r>
            <a:r>
              <a:rPr lang="fa-IR" sz="3200" dirty="0">
                <a:latin typeface="Tahoma" pitchFamily="34" charset="0"/>
                <a:ea typeface="Tahoma" pitchFamily="34" charset="0"/>
                <a:cs typeface="Tahoma" pitchFamily="34" charset="0"/>
              </a:rPr>
              <a:t> </a:t>
            </a:r>
            <a:r>
              <a:rPr lang="fa-IR" sz="3200" b="1" dirty="0">
                <a:latin typeface="Tahoma" pitchFamily="34" charset="0"/>
                <a:ea typeface="Tahoma" pitchFamily="34" charset="0"/>
                <a:cs typeface="2  Titr" pitchFamily="2" charset="-78"/>
              </a:rPr>
              <a:t>مسئول حافظه ی شنیداری و دیداری، زبان و گفتار است.</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57222" y="0"/>
            <a:ext cx="928694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4000" b="1" dirty="0">
                <a:ln w="11430"/>
                <a:solidFill>
                  <a:srgbClr val="FFFF00"/>
                </a:solidFill>
                <a:effectLst>
                  <a:outerShdw blurRad="50800" dist="39000" dir="5460000" algn="tl">
                    <a:srgbClr val="000000">
                      <a:alpha val="38000"/>
                    </a:srgbClr>
                  </a:outerShdw>
                </a:effectLst>
              </a:rPr>
              <a:t>روش هایی برای ارزیابی عملکرد مغز</a:t>
            </a:r>
            <a:endParaRPr lang="en-US" sz="4000" b="1" dirty="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fa-IR" sz="4000" b="1" dirty="0">
                <a:ln w="11430"/>
                <a:solidFill>
                  <a:srgbClr val="FFFF00"/>
                </a:solidFill>
                <a:effectLst>
                  <a:outerShdw blurRad="50800" dist="39000" dir="5460000" algn="tl">
                    <a:srgbClr val="000000">
                      <a:alpha val="38000"/>
                    </a:srgbClr>
                  </a:outerShdw>
                </a:effectLst>
              </a:rPr>
              <a:t>روش</a:t>
            </a: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lang="fa-IR" sz="4000" b="1" dirty="0">
                <a:ln w="11430"/>
                <a:solidFill>
                  <a:srgbClr val="FFFF00"/>
                </a:solidFill>
                <a:effectLst>
                  <a:outerShdw blurRad="50800" dist="39000" dir="5460000" algn="tl">
                    <a:srgbClr val="000000">
                      <a:alpha val="38000"/>
                    </a:srgbClr>
                  </a:outerShdw>
                </a:effectLst>
              </a:rPr>
              <a:t>شرح</a:t>
            </a:r>
            <a:endParaRPr lang="en-US" sz="4000" b="1" dirty="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tab pos="48431450" algn="l"/>
              </a:tabLst>
            </a:pP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برق نگاره مغز                                         الکترود هایی روی جمجمه نصب می شود تا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dirty="0">
                <a:ln>
                  <a:noFill/>
                </a:ln>
                <a:solidFill>
                  <a:schemeClr val="tx1"/>
                </a:solidFill>
                <a:effectLst/>
                <a:latin typeface="Tahoma" pitchFamily="34" charset="0"/>
                <a:ea typeface="Tahoma" pitchFamily="34" charset="0"/>
                <a:cs typeface="Tahoma" pitchFamily="34" charset="0"/>
              </a:rPr>
              <a:t>                                                           </a:t>
            </a: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فعالیت امواج مغزی الکتریکی را در لایه های </a:t>
            </a:r>
          </a:p>
          <a:p>
            <a:pPr marL="0" marR="0" lvl="0" indent="0" algn="r" defTabSz="914400" rtl="0" eaLnBrk="0" fontAlgn="base" latinLnBrk="0" hangingPunct="0">
              <a:lnSpc>
                <a:spcPct val="100000"/>
              </a:lnSpc>
              <a:spcBef>
                <a:spcPct val="0"/>
              </a:spcBef>
              <a:spcAft>
                <a:spcPct val="0"/>
              </a:spcAft>
              <a:buClrTx/>
              <a:buSzTx/>
              <a:buFontTx/>
              <a:buNone/>
              <a:tabLst/>
            </a:pPr>
            <a:r>
              <a:rPr lang="fa-IR" dirty="0">
                <a:latin typeface="Tahoma" pitchFamily="34" charset="0"/>
                <a:ea typeface="Tahoma" pitchFamily="34" charset="0"/>
                <a:cs typeface="Tahoma" pitchFamily="34" charset="0"/>
              </a:rPr>
              <a:t>                                                           </a:t>
            </a: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بیرونی مغز- قشرمخ – ثبت کند.</a:t>
            </a:r>
            <a:endPar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پتانسیل های مربوط به رویداد                     با استفاده از ای ای جی،فراوانی و ارتفاع امواج</a:t>
            </a:r>
          </a:p>
          <a:p>
            <a:pPr marL="0" marR="0" lvl="0" indent="0" algn="r" defTabSz="914400" rtl="0" eaLnBrk="0" fontAlgn="base" latinLnBrk="0" hangingPunct="0">
              <a:lnSpc>
                <a:spcPct val="100000"/>
              </a:lnSpc>
              <a:spcBef>
                <a:spcPct val="0"/>
              </a:spcBef>
              <a:spcAft>
                <a:spcPct val="0"/>
              </a:spcAft>
              <a:buClrTx/>
              <a:buSzTx/>
              <a:buFontTx/>
              <a:buNone/>
              <a:tabLst/>
            </a:pPr>
            <a:r>
              <a:rPr lang="fa-IR" dirty="0">
                <a:latin typeface="Tahoma" pitchFamily="34" charset="0"/>
                <a:ea typeface="Tahoma" pitchFamily="34" charset="0"/>
                <a:cs typeface="Tahoma" pitchFamily="34" charset="0"/>
              </a:rPr>
              <a:t>                                                          </a:t>
            </a: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 مغزی در پاسخ به محرک های خاص(مانند عکس، </a:t>
            </a:r>
          </a:p>
          <a:p>
            <a:pPr marL="0" marR="0" lvl="0" indent="0" algn="r" defTabSz="914400" rtl="0" eaLnBrk="0" fontAlgn="base" latinLnBrk="0" hangingPunct="0">
              <a:lnSpc>
                <a:spcPct val="100000"/>
              </a:lnSpc>
              <a:spcBef>
                <a:spcPct val="0"/>
              </a:spcBef>
              <a:spcAft>
                <a:spcPct val="0"/>
              </a:spcAft>
              <a:buClrTx/>
              <a:buSzTx/>
              <a:buFontTx/>
              <a:buNone/>
              <a:tabLst/>
            </a:pPr>
            <a:r>
              <a:rPr lang="fa-IR" dirty="0">
                <a:latin typeface="Tahoma" pitchFamily="34" charset="0"/>
                <a:ea typeface="Tahoma" pitchFamily="34" charset="0"/>
                <a:cs typeface="Tahoma" pitchFamily="34" charset="0"/>
              </a:rPr>
              <a:t>                                                           </a:t>
            </a: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موسیقی یا گفتار)در مناطق خاصی از قشر مخ </a:t>
            </a:r>
          </a:p>
          <a:p>
            <a:pPr marL="0" marR="0" lvl="0" indent="0" algn="r" defTabSz="914400" rtl="0" eaLnBrk="0" fontAlgn="base" latinLnBrk="0" hangingPunct="0">
              <a:lnSpc>
                <a:spcPct val="100000"/>
              </a:lnSpc>
              <a:spcBef>
                <a:spcPct val="0"/>
              </a:spcBef>
              <a:spcAft>
                <a:spcPct val="0"/>
              </a:spcAft>
              <a:buClrTx/>
              <a:buSzTx/>
              <a:buFontTx/>
              <a:buNone/>
              <a:tabLst/>
            </a:pPr>
            <a:r>
              <a:rPr lang="fa-IR" dirty="0">
                <a:latin typeface="Tahoma" pitchFamily="34" charset="0"/>
                <a:ea typeface="Tahoma" pitchFamily="34" charset="0"/>
                <a:cs typeface="Tahoma" pitchFamily="34" charset="0"/>
              </a:rPr>
              <a:t>                                                           </a:t>
            </a:r>
            <a:r>
              <a:rPr kumimoji="0" lang="fa-IR" b="0" i="0" u="none" strike="noStrike" cap="none" normalizeH="0" baseline="0" dirty="0">
                <a:ln>
                  <a:noFill/>
                </a:ln>
                <a:solidFill>
                  <a:schemeClr val="tx1"/>
                </a:solidFill>
                <a:effectLst/>
                <a:latin typeface="Tahoma" pitchFamily="34" charset="0"/>
                <a:ea typeface="Tahoma" pitchFamily="34" charset="0"/>
                <a:cs typeface="Tahoma" pitchFamily="34" charset="0"/>
              </a:rPr>
              <a:t>ثبت می شوند. </a:t>
            </a:r>
            <a:endParaRPr kumimoji="0" lang="fa-IR" sz="1800" b="0" i="0" u="none" strike="noStrike" cap="none" normalizeH="0" baseline="0" dirty="0">
              <a:ln>
                <a:noFill/>
              </a:ln>
              <a:solidFill>
                <a:schemeClr val="tx1"/>
              </a:solidFill>
              <a:effectLst/>
              <a:latin typeface="Arial" pitchFamily="34" charset="0"/>
              <a:cs typeface="Arial" pitchFamily="34" charset="0"/>
            </a:endParaRPr>
          </a:p>
        </p:txBody>
      </p:sp>
      <p:pic>
        <p:nvPicPr>
          <p:cNvPr id="39938" name="Picture 2" descr="C:\Users\ERAM CO\Desktop\روانشناسی\1378022518_1-narenji-20130831.jpg.pagespeed.ce.mn8hgorazs.jpg"/>
          <p:cNvPicPr>
            <a:picLocks noChangeAspect="1" noChangeArrowheads="1"/>
          </p:cNvPicPr>
          <p:nvPr/>
        </p:nvPicPr>
        <p:blipFill>
          <a:blip r:embed="rId3"/>
          <a:srcRect/>
          <a:stretch>
            <a:fillRect/>
          </a:stretch>
        </p:blipFill>
        <p:spPr bwMode="auto">
          <a:xfrm>
            <a:off x="357158" y="2643182"/>
            <a:ext cx="4532322" cy="207170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8604"/>
            <a:ext cx="8858280" cy="5693866"/>
          </a:xfrm>
          <a:prstGeom prst="rect">
            <a:avLst/>
          </a:prstGeom>
          <a:noFill/>
        </p:spPr>
        <p:txBody>
          <a:bodyPr wrap="square" rtlCol="1">
            <a:spAutoFit/>
          </a:bodyPr>
          <a:lstStyle/>
          <a:p>
            <a:pPr lvl="0" rtl="0" eaLnBrk="0" fontAlgn="base" hangingPunct="0">
              <a:spcBef>
                <a:spcPct val="0"/>
              </a:spcBef>
              <a:spcAft>
                <a:spcPct val="0"/>
              </a:spcAft>
            </a:pPr>
            <a:r>
              <a:rPr lang="fa-IR" dirty="0">
                <a:latin typeface="Tahoma" pitchFamily="34" charset="0"/>
                <a:ea typeface="Tahoma" pitchFamily="34" charset="0"/>
                <a:cs typeface="Tahoma" pitchFamily="34" charset="0"/>
              </a:rPr>
              <a:t>تصویر برداری طنین مغناطیسی کارکردی      درحالی که فرد درون دستگاهی دراز کشیده                                                                است که میدان مغناطیسی ایجادمیکند،اسکنری                                                           به صورت مغناطیسی افزایش جریان خون و                                                                  سوخت و ساز اکسیژن را در مناطقی از مغز در                                                             پاسخ به محرکهای خاص،تشخیص میدهد.نتیجه                                                           آن تصویری کامپیوتری از فعالیت مغز است. </a:t>
            </a:r>
          </a:p>
          <a:p>
            <a:pPr lvl="0" rtl="0" eaLnBrk="0" fontAlgn="base" hangingPunct="0">
              <a:spcBef>
                <a:spcPct val="0"/>
              </a:spcBef>
              <a:spcAft>
                <a:spcPct val="0"/>
              </a:spcAft>
            </a:pPr>
            <a:endParaRPr lang="fa-IR" dirty="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a:latin typeface="Tahoma" pitchFamily="34" charset="0"/>
              <a:ea typeface="Tahoma" pitchFamily="34" charset="0"/>
              <a:cs typeface="Tahoma" pitchFamily="34" charset="0"/>
            </a:endParaRPr>
          </a:p>
          <a:p>
            <a:pPr lvl="0" rtl="0" eaLnBrk="0" fontAlgn="base" hangingPunct="0">
              <a:spcBef>
                <a:spcPct val="0"/>
              </a:spcBef>
              <a:spcAft>
                <a:spcPct val="0"/>
              </a:spcAft>
            </a:pPr>
            <a:r>
              <a:rPr lang="fa-IR" dirty="0">
                <a:latin typeface="Tahoma" pitchFamily="34" charset="0"/>
                <a:ea typeface="Tahoma" pitchFamily="34" charset="0"/>
                <a:cs typeface="Tahoma" pitchFamily="34" charset="0"/>
              </a:rPr>
              <a:t>پرتو نگاری انتشار پوزیترون                          بعد از تزریق ماده رادیو اکتیو،فرد درون                                                                        دستگاهی دراز می کشد.این دستگاه اسکنری </a:t>
            </a:r>
          </a:p>
          <a:p>
            <a:pPr lvl="0" rtl="0" eaLnBrk="0" fontAlgn="base" hangingPunct="0">
              <a:spcBef>
                <a:spcPct val="0"/>
              </a:spcBef>
              <a:spcAft>
                <a:spcPct val="0"/>
              </a:spcAft>
            </a:pPr>
            <a:r>
              <a:rPr lang="fa-IR" dirty="0">
                <a:latin typeface="Tahoma" pitchFamily="34" charset="0"/>
                <a:ea typeface="Tahoma" pitchFamily="34" charset="0"/>
                <a:cs typeface="Tahoma" pitchFamily="34" charset="0"/>
              </a:rPr>
              <a:t>                                                           دارد که اشعه ایکس ساطع می کند و افزایش                                                              جریان خون و سوخت و ساز اکسیژن را در                                                                   مناطقی از مغز در پاسخ به محرک های خاص                                                              تشخیص می دهد مانند (اف ام آر آی)نتیجه                                                                 تصویری کامپیوتری از فعالیت مغز </a:t>
            </a:r>
            <a:r>
              <a:rPr lang="fa-IR" sz="2000" dirty="0">
                <a:latin typeface="Tahoma" pitchFamily="34" charset="0"/>
                <a:ea typeface="Tahoma" pitchFamily="34" charset="0"/>
                <a:cs typeface="Tahoma" pitchFamily="34" charset="0"/>
              </a:rPr>
              <a:t>است                   </a:t>
            </a:r>
            <a:endParaRPr lang="fa-IR" dirty="0"/>
          </a:p>
        </p:txBody>
      </p:sp>
      <p:pic>
        <p:nvPicPr>
          <p:cNvPr id="4" name="Picture 3" descr="C:\Users\ERAM CO\Desktop\روانشناسی\270px-Modern_3T_MRI.JPG"/>
          <p:cNvPicPr>
            <a:picLocks noChangeAspect="1" noChangeArrowheads="1"/>
          </p:cNvPicPr>
          <p:nvPr/>
        </p:nvPicPr>
        <p:blipFill>
          <a:blip r:embed="rId2"/>
          <a:srcRect/>
          <a:stretch>
            <a:fillRect/>
          </a:stretch>
        </p:blipFill>
        <p:spPr bwMode="auto">
          <a:xfrm>
            <a:off x="5143504" y="4357694"/>
            <a:ext cx="3571900" cy="2500306"/>
          </a:xfrm>
          <a:prstGeom prst="rect">
            <a:avLst/>
          </a:prstGeom>
          <a:noFill/>
        </p:spPr>
      </p:pic>
      <p:pic>
        <p:nvPicPr>
          <p:cNvPr id="40962" name="Picture 2" descr="C:\Users\ERAM CO\Desktop\روانشناسی\230px-ECAT-Exact-HR--PET-Scanner.jpg"/>
          <p:cNvPicPr>
            <a:picLocks noChangeAspect="1" noChangeArrowheads="1"/>
          </p:cNvPicPr>
          <p:nvPr/>
        </p:nvPicPr>
        <p:blipFill>
          <a:blip r:embed="rId3"/>
          <a:srcRect/>
          <a:stretch>
            <a:fillRect/>
          </a:stretch>
        </p:blipFill>
        <p:spPr bwMode="auto">
          <a:xfrm>
            <a:off x="5286380" y="857232"/>
            <a:ext cx="3382978" cy="257176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a:hlinkClick r:id="rId2" action="ppaction://hlinkfile"/>
          </p:cNvPr>
          <p:cNvSpPr/>
          <p:nvPr/>
        </p:nvSpPr>
        <p:spPr>
          <a:xfrm>
            <a:off x="928662" y="5715016"/>
            <a:ext cx="1428760" cy="11429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FF0000"/>
                </a:solidFill>
                <a:hlinkClick r:id="rId2" action="ppaction://hlinkfile"/>
              </a:rPr>
              <a:t>کلیپ</a:t>
            </a:r>
            <a:endParaRPr lang="fa-IR" sz="2800" dirty="0">
              <a:solidFill>
                <a:srgbClr val="FF0000"/>
              </a:solidFill>
            </a:endParaRPr>
          </a:p>
        </p:txBody>
      </p:sp>
      <p:sp>
        <p:nvSpPr>
          <p:cNvPr id="41985" name="Rectangle 1"/>
          <p:cNvSpPr>
            <a:spLocks noChangeArrowheads="1"/>
          </p:cNvSpPr>
          <p:nvPr/>
        </p:nvSpPr>
        <p:spPr bwMode="auto">
          <a:xfrm>
            <a:off x="214282" y="214290"/>
            <a:ext cx="871543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fontAlgn="base">
              <a:lnSpc>
                <a:spcPct val="100000"/>
              </a:lnSpc>
              <a:spcBef>
                <a:spcPct val="0"/>
              </a:spcBef>
              <a:spcAft>
                <a:spcPct val="0"/>
              </a:spcAft>
              <a:buClrTx/>
              <a:buSzTx/>
              <a:buFontTx/>
              <a:buNone/>
              <a:tabLst>
                <a:tab pos="8245475" algn="l"/>
                <a:tab pos="8518525" algn="l"/>
              </a:tabLst>
            </a:pPr>
            <a:r>
              <a:rPr lang="fa-IR" sz="4000" b="1" dirty="0">
                <a:ln w="11430"/>
                <a:solidFill>
                  <a:srgbClr val="FFFF00"/>
                </a:solidFill>
                <a:effectLst>
                  <a:outerShdw blurRad="50800" dist="39000" dir="5460000" algn="tl">
                    <a:srgbClr val="000000">
                      <a:alpha val="38000"/>
                    </a:srgbClr>
                  </a:outerShdw>
                </a:effectLst>
                <a:cs typeface="2  Titr" pitchFamily="2" charset="-78"/>
              </a:rPr>
              <a:t>جانبی شدن وانعطاف پذیری قشرمخ</a:t>
            </a:r>
            <a:endParaRPr lang="en-US" sz="4000" b="1" dirty="0">
              <a:ln w="11430"/>
              <a:solidFill>
                <a:srgbClr val="FFFF00"/>
              </a:solidFill>
              <a:effectLst>
                <a:outerShdw blurRad="50800" dist="39000" dir="5460000" algn="tl">
                  <a:srgbClr val="000000">
                    <a:alpha val="38000"/>
                  </a:srgbClr>
                </a:outerShdw>
              </a:effectLst>
              <a:cs typeface="2  Titr" pitchFamily="2" charset="-78"/>
            </a:endParaRPr>
          </a:p>
          <a:p>
            <a:pPr marL="808038" marR="0" lvl="0" indent="-808038"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قشرمخ دو نیمکره دارد-چپ و راست در اغلب ما ،نیمکره چپ عمدتاً مسئول تواناییهای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کلامی (مانند زبان شفاهی و کتبی)وهیجان مثبت(مثل شادی).نیمکره راست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توانایی های فضایی (قضاوت کردن درباره فواصل،خواندن نقشه ها،وتشخیص دادن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شکل های هندسی)وهیجان منفی (مانند اندوه)را انجام می دهد.این الگو ممکن است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در افراد چپ دست برعکس باشد ولی غالباً قشرمخ افراد چپ دست کمتر از قشرمخ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افراد راست دست به روشنی تخصص یافته است.تخصصی شدن دو نیمکره،جانبی</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 شدن نامیده می شود.هنگام تولد ،نیمکره ها تخصصی شدن را آغاز کرده اند.</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اغلب نوزادان هنگامی که به صداهای گفتار گوش می کنند یا حالت برانگیختگی مثبت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رانشان می دهند،فعالیت امواج (ای آر پی)بیشتری در نیمکره چپ دارند.درمقابل،</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نیمکره راست به صداهای غیر گفتاری یا محرک هایی(مانند مایع ترش مزه)که واکنش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منفی را برانگیخته می کنند،واکنش قوی تری نشان می دهد.رمجموع،مغز در طول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چندسال اول انعطاف پذیرتر از هر زمان بعدی در زندگی است.فراوانی بیش از حد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اتصالات سیناپسی به انعطاف پذیری مغز وبنابراین،به توانایی یادگیری کودکان خردسال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که برای بقای آنها اساسی است،کمک می کند.درضمن،با اینکه قشرمخ از همان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ابتدا برای تخصصی شدن نیمکره ای برنامه ریزی شده است،تجربه به مقدار زیاد بر</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a:ln>
                  <a:noFill/>
                </a:ln>
                <a:solidFill>
                  <a:schemeClr val="tx1"/>
                </a:solidFill>
                <a:effectLst/>
                <a:latin typeface="Tahoma" pitchFamily="34" charset="0"/>
                <a:ea typeface="Tahoma" pitchFamily="34" charset="0"/>
                <a:cs typeface="2  Titr" pitchFamily="2" charset="-78"/>
              </a:rPr>
              <a:t> سرعت و موفقیت ساختار پیش رونده آن تاثیر می گذارد.</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892971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4000" b="1" dirty="0">
                <a:ln w="11430"/>
                <a:solidFill>
                  <a:srgbClr val="FFFF00"/>
                </a:solidFill>
                <a:effectLst>
                  <a:outerShdw blurRad="50800" dist="39000" dir="5460000" algn="tl">
                    <a:srgbClr val="000000">
                      <a:alpha val="38000"/>
                    </a:srgbClr>
                  </a:outerShdw>
                </a:effectLst>
              </a:rPr>
              <a:t>دوره های حساس در رشد مغز</a:t>
            </a:r>
            <a:endParaRPr lang="en-US" sz="4000" b="1" dirty="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تحریک مغز در مدتی که به سرعت رشد می کند ضروری است.</a:t>
            </a:r>
            <a:r>
              <a:rPr lang="fa-IR" sz="2000" dirty="0">
                <a:latin typeface="Tahoma" pitchFamily="34" charset="0"/>
                <a:ea typeface="Tahoma" pitchFamily="34" charset="0"/>
                <a:cs typeface="Tahoma"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کیفیت کلی محیط اولیه بر رشد کلی مغز تاثیر می گذارد.</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استرس مزمن بزرگ شدن تواًم با محرومیت در پرورشگاه،توانایی مغز را در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کنترل کردن استرس مختل می کند و عواقب بلند مدتی برای سلامت جسمانی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و هیجانی دارد</a:t>
            </a:r>
            <a:r>
              <a:rPr kumimoji="0" lang="fa-IR" sz="1200" b="0" i="0" u="none" strike="noStrike" cap="none" normalizeH="0" baseline="0" dirty="0">
                <a:ln>
                  <a:noFill/>
                </a:ln>
                <a:solidFill>
                  <a:schemeClr val="tx1"/>
                </a:solidFill>
                <a:effectLst/>
                <a:latin typeface="Calibri" pitchFamily="34" charset="0"/>
                <a:ea typeface="Calibri" pitchFamily="34" charset="0"/>
                <a:cs typeface="Arial" pitchFamily="34" charset="0"/>
              </a:rPr>
              <a:t>.</a:t>
            </a:r>
            <a:endParaRPr kumimoji="0" lang="fa-IR" sz="1800" b="0" i="0" u="none" strike="noStrike" cap="none" normalizeH="0" baseline="0" dirty="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196995" y="2428868"/>
            <a:ext cx="8983838"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fa-IR" sz="4000" b="1" dirty="0">
                <a:ln w="11430"/>
                <a:solidFill>
                  <a:srgbClr val="FFFF00"/>
                </a:solidFill>
                <a:effectLst>
                  <a:outerShdw blurRad="50800" dist="39000" dir="5460000" algn="tl">
                    <a:srgbClr val="000000">
                      <a:alpha val="38000"/>
                    </a:srgbClr>
                  </a:outerShdw>
                </a:effectLst>
              </a:rPr>
              <a:t>تحریک مناسب</a:t>
            </a:r>
            <a:endParaRPr lang="en-US" sz="4000" b="1" dirty="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علاوه بر محیط های محروم،محیط هایی که با انتظارات فراتر از توانایی های</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 جاری کودک بر آنها فشار می آورند نیز توانایی مغز را تحلیل می برند.</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 عوض،سعی در نمونه کردن بچه ها با تحریکی که برای آن آمادگی ندارند،</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می تواند موجب کناره گیری آنها شده و از این رو علاقه آنها را به یادگیری تهدید می کند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و شرایطی بسیار شبیه محرومیت از تحریک بوجود می آورد.</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fontAlgn="base">
              <a:spcBef>
                <a:spcPct val="0"/>
              </a:spcBef>
              <a:spcAft>
                <a:spcPct val="0"/>
              </a:spcAft>
            </a:pPr>
            <a:endParaRPr lang="fa-IR" sz="2400" b="1" dirty="0">
              <a:ln w="11430"/>
              <a:solidFill>
                <a:srgbClr val="FFFF00"/>
              </a:solidFill>
              <a:effectLst>
                <a:outerShdw blurRad="50800" dist="39000" dir="5460000" algn="tl">
                  <a:srgbClr val="000000">
                    <a:alpha val="38000"/>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04238" y="0"/>
            <a:ext cx="875404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3200" b="1" dirty="0">
                <a:ln w="11430"/>
                <a:solidFill>
                  <a:srgbClr val="FFFF00"/>
                </a:solidFill>
                <a:effectLst>
                  <a:outerShdw blurRad="50800" dist="39000" dir="5460000" algn="tl">
                    <a:srgbClr val="000000">
                      <a:alpha val="38000"/>
                    </a:srgbClr>
                  </a:outerShdw>
                </a:effectLst>
              </a:rPr>
              <a:t>    تحریک مناسب در طول سال های اولیه دو نوع است:</a:t>
            </a:r>
            <a:endParaRPr lang="en-US" sz="3200" b="1" dirty="0">
              <a:ln w="11430"/>
              <a:solidFill>
                <a:srgbClr val="FFFF00"/>
              </a:solidFill>
              <a:effectLst>
                <a:outerShdw blurRad="50800" dist="39000" dir="5460000" algn="tl">
                  <a:srgbClr val="000000">
                    <a:alpha val="38000"/>
                  </a:srgbClr>
                </a:outerShdw>
              </a:effectLst>
            </a:endParaRPr>
          </a:p>
          <a:p>
            <a:pPr rtl="0" eaLnBrk="0" fontAlgn="base" hangingPunct="0">
              <a:spcBef>
                <a:spcPct val="0"/>
              </a:spcBef>
              <a:spcAft>
                <a:spcPct val="0"/>
              </a:spcAft>
            </a:pPr>
            <a:r>
              <a:rPr lang="fa-IR" sz="2000" dirty="0">
                <a:latin typeface="Tahoma" pitchFamily="34" charset="0"/>
                <a:ea typeface="Tahoma" pitchFamily="34" charset="0"/>
                <a:cs typeface="Tahoma" pitchFamily="34" charset="0"/>
              </a:rPr>
              <a:t>نوع اول که </a:t>
            </a:r>
            <a:r>
              <a:rPr lang="fa-IR" sz="2000" dirty="0">
                <a:solidFill>
                  <a:srgbClr val="FF0000"/>
                </a:solidFill>
                <a:latin typeface="Tahoma" pitchFamily="34" charset="0"/>
                <a:ea typeface="Tahoma" pitchFamily="34" charset="0"/>
                <a:cs typeface="Tahoma" pitchFamily="34" charset="0"/>
              </a:rPr>
              <a:t>رشد مغز منتظر تجربه </a:t>
            </a:r>
            <a:r>
              <a:rPr lang="fa-IR" sz="2000" dirty="0">
                <a:latin typeface="Tahoma" pitchFamily="34" charset="0"/>
                <a:ea typeface="Tahoma" pitchFamily="34" charset="0"/>
                <a:cs typeface="Tahoma" pitchFamily="34" charset="0"/>
              </a:rPr>
              <a:t>است،به ساختار به سرعت در حال رشدمغز جوان اشاره دارد که به تجربیات معمولی وابسته است ـــ فرصت هایی برای دیدن و</a:t>
            </a:r>
            <a:r>
              <a:rPr lang="fa-IR" sz="2000" dirty="0">
                <a:latin typeface="Tahoma" pitchFamily="34" charset="0"/>
                <a:ea typeface="Tahoma" pitchFamily="34" charset="0"/>
                <a:cs typeface="2  Titr" pitchFamily="2" charset="-78"/>
              </a:rPr>
              <a:t> </a:t>
            </a:r>
          </a:p>
          <a:p>
            <a:pPr lvl="0" rtl="0" eaLnBrk="0" fontAlgn="base" hangingPunct="0">
              <a:spcBef>
                <a:spcPct val="0"/>
              </a:spcBef>
              <a:spcAft>
                <a:spcPct val="0"/>
              </a:spcAft>
            </a:pPr>
            <a:r>
              <a:rPr lang="en-US" sz="2000"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لمس کردن اشیا،شنیدن زبان و صداهای دیگر و حرکت کردن و کاوش کردن محیط.</a:t>
            </a:r>
          </a:p>
          <a:p>
            <a:pPr marL="0" marR="0" lvl="0" indent="0"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نوع دیگر رشد مغز ـــ </a:t>
            </a:r>
            <a:r>
              <a:rPr kumimoji="0" lang="fa-IR" sz="2000" b="0" i="0" u="none" strike="noStrike" cap="none" normalizeH="0" baseline="0" dirty="0">
                <a:ln>
                  <a:noFill/>
                </a:ln>
                <a:solidFill>
                  <a:srgbClr val="FF0000"/>
                </a:solidFill>
                <a:effectLst/>
                <a:latin typeface="Tahoma" pitchFamily="34" charset="0"/>
                <a:ea typeface="Tahoma" pitchFamily="34" charset="0"/>
                <a:cs typeface="Tahoma" pitchFamily="34" charset="0"/>
              </a:rPr>
              <a:t>رشد مغز وابسته به تجربه </a:t>
            </a: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ـــ در طول زندگی ما روی می دهد.</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این نوع از رشد بیشتر و اصلاح ساختار های تثبیت شده در نتیجه تجربیات یادگیری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خاص تشکیل می شود که در بین افراد و فرهنگ هابسیار تفاوت دارند.خواندن و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نوشتن،بازی های کامپیوتری،بافتن قالیچه ای ضعیف.</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مغزجوان که به سرعت رشد می کند،از چند نظر آسیب پذیراست ـــ نسبت به </a:t>
            </a:r>
            <a:r>
              <a:rPr kumimoji="0" lang="fa-IR" sz="2000" b="0" i="0" u="none" strike="noStrike" cap="none" normalizeH="0" dirty="0">
                <a:ln>
                  <a:noFill/>
                </a:ln>
                <a:solidFill>
                  <a:schemeClr val="tx1"/>
                </a:solidFill>
                <a:effectLst/>
                <a:latin typeface="Tahoma" pitchFamily="34" charset="0"/>
                <a:ea typeface="Tahoma" pitchFamily="34" charset="0"/>
                <a:cs typeface="Tahoma" pitchFamily="34" charset="0"/>
              </a:rPr>
              <a:t>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قرار گرفتن در معرض دارو های خطرناک، مواد سمی محیط،تغذیه</a:t>
            </a:r>
            <a:endParaRPr lang="fa-IR" sz="2000" baseline="0" dirty="0">
              <a:latin typeface="Tahoma" pitchFamily="34" charset="0"/>
              <a:ea typeface="Tahoma" pitchFamily="34" charset="0"/>
              <a:cs typeface="Tahoma"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نامناسب،محرومیت از تحریک و استرس مزمن.</a:t>
            </a:r>
            <a:r>
              <a:rPr kumimoji="0" lang="fa-IR" sz="2000" b="0" i="0" u="none" strike="noStrike" cap="none" normalizeH="0" dirty="0">
                <a:ln>
                  <a:noFill/>
                </a:ln>
                <a:solidFill>
                  <a:schemeClr val="tx1"/>
                </a:solidFill>
                <a:effectLst/>
                <a:latin typeface="Tahoma" pitchFamily="34" charset="0"/>
                <a:ea typeface="Tahoma" pitchFamily="34" charset="0"/>
                <a:cs typeface="Tahoma" pitchFamily="34" charset="0"/>
              </a:rPr>
              <a:t>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پژوهشگران حدث می زنند که عجله کردن در یاد گیری اولیه نیز با فشار آوردن به</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 مدار های عصبی مغز به آن صدمه می زند و از این رو حساسیت مغز را نسبت به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تجربیات روزمره ای که در زندگی برای شروع سالم به آنها نیاز دارد،کاهش می دهد.</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به علاوه وقتی که درس های «ذهن سازی»،نابغه های جوان به بار نمی آورند،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والدین مایوس ممکن است فرزندان خود را شکست خورده تصور کنند.</a:t>
            </a:r>
            <a:r>
              <a:rPr kumimoji="0" lang="en-US" sz="800" b="0" i="0" u="none" strike="noStrike" cap="none" normalizeH="0" baseline="0" dirty="0">
                <a:ln>
                  <a:noFill/>
                </a:ln>
                <a:solidFill>
                  <a:schemeClr val="tx1"/>
                </a:solidFill>
                <a:effectLst/>
                <a:latin typeface="Arial" pitchFamily="34" charset="0"/>
                <a:cs typeface="Arial" pitchFamily="34" charset="0"/>
              </a:rPr>
              <a:t> </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892971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4000" b="1" dirty="0">
                <a:ln w="11430"/>
                <a:solidFill>
                  <a:srgbClr val="FFFF00"/>
                </a:solidFill>
                <a:effectLst>
                  <a:outerShdw blurRad="50800" dist="39000" dir="5460000" algn="tl">
                    <a:srgbClr val="000000">
                      <a:alpha val="38000"/>
                    </a:srgbClr>
                  </a:outerShdw>
                </a:effectLst>
              </a:rPr>
              <a:t>تغییر حالت های برانگیختگی</a:t>
            </a:r>
          </a:p>
          <a:p>
            <a:pPr marL="0" marR="0" lvl="0" indent="0" defTabSz="914400" rtl="1" eaLnBrk="1" fontAlgn="base" latinLnBrk="0" hangingPunct="1">
              <a:lnSpc>
                <a:spcPct val="100000"/>
              </a:lnSpc>
              <a:spcBef>
                <a:spcPct val="0"/>
              </a:spcBef>
              <a:spcAft>
                <a:spcPct val="0"/>
              </a:spcAft>
              <a:buClrTx/>
              <a:buSzTx/>
              <a:buFontTx/>
              <a:buNone/>
              <a:tabLst/>
            </a:pPr>
            <a:endParaRPr lang="fa-IR" sz="4000" b="1" dirty="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رشد سریع مغز به معنی آن است که ساختار خواب و بیداری بین تولد تا 2 سالگی به مقدار زیاد تغییر می کند و بی قراری و گریه نیز کاهش می یابند.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این تغییر حالت های برانگیختگی به علت رشد مغزاست،ولی تحت تاثیر محیط </a:t>
            </a:r>
            <a:r>
              <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اجتماعی نیز قرار دارد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 کشورهای غربی ،بسیاری از والدین سعی می کنند در حدود 4 ماهگی با دادن غذاهای جامد قبل از وقت خواب،بچه های خود را درطول شب بخوابانند-روشی که ممکن است با رشد عصب شناختی نوباوگان در تضاد باشد.ترشح ملاتونین،</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هورمونی در مغز که موجب خواب آلودگی می شود،از اواسط سال اول زندگی ،در طول شب خیلی بیشتر از روز است.</a:t>
            </a:r>
            <a:r>
              <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885828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4000" b="1" dirty="0">
                <a:ln w="11430"/>
                <a:solidFill>
                  <a:srgbClr val="FFFF00"/>
                </a:solidFill>
                <a:effectLst>
                  <a:outerShdw blurRad="50800" dist="39000" dir="5460000" algn="tl">
                    <a:srgbClr val="000000">
                      <a:alpha val="38000"/>
                    </a:srgbClr>
                  </a:outerShdw>
                </a:effectLst>
              </a:rPr>
              <a:t>عوامل تاثیرگذار بر رشد جسمانی اولیه</a:t>
            </a:r>
            <a:endParaRPr lang="en-US" sz="4000" b="1" dirty="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lang="fa-IR" sz="4000" b="1" dirty="0">
                <a:ln w="11430"/>
                <a:solidFill>
                  <a:srgbClr val="FFFF00"/>
                </a:solidFill>
                <a:effectLst>
                  <a:outerShdw blurRad="50800" dist="39000" dir="5460000" algn="tl">
                    <a:srgbClr val="000000">
                      <a:alpha val="38000"/>
                    </a:srgbClr>
                  </a:outerShdw>
                </a:effectLst>
              </a:rPr>
              <a:t>1) وراثت:</a:t>
            </a:r>
            <a:endParaRPr lang="en-US" sz="4000" b="1" dirty="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وراثت برای رشد جسمانی اهمیت دارد.درصورتی که رژیم غذایی وسلامت در وضعیت مناسبی باشند،قد و سرعت رشد جسمانی عمدتا توسط وراثت تعیین می شوند.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 واقع ،در صورتی که تاثیرات محیطی ناگوار</a:t>
            </a:r>
            <a:r>
              <a:rPr kumimoji="0" lang="fa-IR" sz="2000" b="0" i="0" u="none" strike="noStrike" cap="none" normalizeH="0" dirty="0">
                <a:ln>
                  <a:noFill/>
                </a:ln>
                <a:solidFill>
                  <a:schemeClr val="tx1"/>
                </a:solidFill>
                <a:effectLst/>
                <a:latin typeface="Tahoma" pitchFamily="34" charset="0"/>
                <a:ea typeface="Tahoma" pitchFamily="34" charset="0"/>
                <a:cs typeface="Tahoma" pitchFamily="34" charset="0"/>
              </a:rPr>
              <a:t> </a:t>
            </a: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مانند تغذیه نامناسب وبیماری شدید نباشند ،وقتی که شرایط بهبود می یابند،کودکان و نوجوانان به مسیر رشدی که تحت تاثیر وراثت بوده است،برمی گردند.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ساخت ژنتیکی نیز بر وزن بدن تاثیردارد:وزن فرزندخوانده ها با وزن والدین تنی آنها همبستگی قوی تری ازوالدین ناتنی آنها دارد.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درعین حال ،محیط-مخصوصاً تغذیه –نقش بسیار مهمی ایفا می کند.</a:t>
            </a:r>
            <a:r>
              <a:rPr kumimoji="0" lang="en-US" sz="8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328766" y="4000504"/>
            <a:ext cx="86009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4000" b="1" dirty="0">
                <a:ln w="11430"/>
                <a:solidFill>
                  <a:srgbClr val="FFFF00"/>
                </a:solidFill>
                <a:effectLst>
                  <a:outerShdw blurRad="50800" dist="39000" dir="5460000" algn="tl">
                    <a:srgbClr val="000000">
                      <a:alpha val="38000"/>
                    </a:srgbClr>
                  </a:outerShdw>
                </a:effectLst>
              </a:rPr>
              <a:t>2) تغذیه:</a:t>
            </a:r>
            <a:endParaRPr lang="en-US" sz="4000" b="1" dirty="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تغذیه در2سال اول برای رشد،اهمیت زیادی دارد زیرا مغز وبدن بچه به سرعت </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درحال رشد هستند.بچه ها دوبرابر بزرگسالان به انرژی نیاز دارند.25% ازکل مصرف کالری نوباوگان صرف رشد می شود وبرای اینکه اندام های به سرعت </a:t>
            </a:r>
            <a:r>
              <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درحال</a:t>
            </a:r>
            <a:r>
              <a:rPr kumimoji="0" lang="fa-IR" sz="2000" b="0" i="0" u="none" strike="noStrike" cap="none" normalizeH="0" dirty="0">
                <a:ln>
                  <a:noFill/>
                </a:ln>
                <a:solidFill>
                  <a:schemeClr val="tx1"/>
                </a:solidFill>
                <a:effectLst/>
                <a:latin typeface="Tahoma" pitchFamily="34" charset="0"/>
                <a:ea typeface="Tahoma" pitchFamily="34" charset="0"/>
                <a:cs typeface="Tahoma" pitchFamily="34" charset="0"/>
              </a:rPr>
              <a:t> </a:t>
            </a: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رشد،</a:t>
            </a:r>
            <a:r>
              <a:rPr lang="fa-IR" sz="2000" dirty="0">
                <a:latin typeface="Tahoma" pitchFamily="34" charset="0"/>
                <a:ea typeface="Tahoma" pitchFamily="34" charset="0"/>
                <a:cs typeface="Tahoma" pitchFamily="34" charset="0"/>
              </a:rPr>
              <a:t> </a:t>
            </a: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درست عمل کنند،بچه ها به کالری بیشتری نیاز دارند</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885828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2800" b="1" dirty="0">
                <a:ln w="11430"/>
                <a:solidFill>
                  <a:srgbClr val="FFFF00"/>
                </a:solidFill>
                <a:effectLst>
                  <a:outerShdw blurRad="50800" dist="39000" dir="5460000" algn="tl">
                    <a:srgbClr val="000000">
                      <a:alpha val="38000"/>
                    </a:srgbClr>
                  </a:outerShdw>
                </a:effectLst>
                <a:latin typeface="Tahoma" pitchFamily="34" charset="0"/>
                <a:ea typeface="Tahoma" pitchFamily="34" charset="0"/>
                <a:cs typeface="Tahoma" pitchFamily="34" charset="0"/>
              </a:rPr>
              <a:t>تغذیه با شیر مادر دربرابر شیرخشک</a:t>
            </a:r>
            <a:endParaRPr kumimoji="0" lang="fa-IR" sz="2800"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بچه ها نه تنها به غذای کافی،بلکه به غذای مناسب نیز نیاز دارند.</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در اوایل نوباوگی ،تغذیه با شیر مادر برای نیازهای آنها مناسب است وتولیدکنندگان شیرخشک سعی دارند ار آن تقلید کنند.</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4000" b="1" dirty="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lang="fa-IR" sz="4000" b="1" dirty="0">
                <a:ln w="11430"/>
                <a:solidFill>
                  <a:srgbClr val="FFFF00"/>
                </a:solidFill>
                <a:effectLst>
                  <a:outerShdw blurRad="50800" dist="39000" dir="5460000" algn="tl">
                    <a:srgbClr val="000000">
                      <a:alpha val="38000"/>
                    </a:srgbClr>
                  </a:outerShdw>
                </a:effectLst>
              </a:rPr>
              <a:t>مزایای غذایی وسلامتی با شیر مادر:</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بین چربی و پروتئین،توازن درست برقرار می کند-کامل بودن غذایی را تضمین می کند-به تضمین رشد جسمانی سالم کمک می کند-از تعدادی بیماری محافظت می کند-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a:ln>
                  <a:noFill/>
                </a:ln>
                <a:solidFill>
                  <a:schemeClr val="tx1"/>
                </a:solidFill>
                <a:effectLst/>
                <a:latin typeface="Tahoma" pitchFamily="34" charset="0"/>
                <a:ea typeface="Tahoma" pitchFamily="34" charset="0"/>
                <a:cs typeface="Tahoma" pitchFamily="34" charset="0"/>
              </a:rPr>
              <a:t>از رشد معیوب آرواره وپوسیدگی دندان جلوگیری می کند-قابلیت هضم را تضمین می کند-انتقال به غذاهای جامد را آسان می کند.</a:t>
            </a:r>
            <a:r>
              <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357166"/>
            <a:ext cx="4716566" cy="984906"/>
          </a:xfrm>
        </p:spPr>
        <p:txBody>
          <a:bodyPr>
            <a:normAutofit/>
          </a:bodyPr>
          <a:lstStyle/>
          <a:p>
            <a:r>
              <a:rPr lang="fa-IR" sz="4000" dirty="0">
                <a:ln w="11430"/>
                <a:solidFill>
                  <a:srgbClr val="FFFF00"/>
                </a:solidFill>
                <a:effectLst>
                  <a:outerShdw blurRad="50800" dist="39000" dir="5460000" algn="tl">
                    <a:srgbClr val="000000">
                      <a:alpha val="38000"/>
                    </a:srgbClr>
                  </a:outerShdw>
                </a:effectLst>
                <a:latin typeface="+mn-lt"/>
                <a:ea typeface="+mn-ea"/>
                <a:cs typeface="+mn-cs"/>
              </a:rPr>
              <a:t>دلایل از پستان شیر دادن</a:t>
            </a:r>
          </a:p>
        </p:txBody>
      </p:sp>
      <p:sp>
        <p:nvSpPr>
          <p:cNvPr id="3" name="Subtitle 2"/>
          <p:cNvSpPr>
            <a:spLocks noGrp="1"/>
          </p:cNvSpPr>
          <p:nvPr>
            <p:ph type="subTitle" idx="1"/>
          </p:nvPr>
        </p:nvSpPr>
        <p:spPr>
          <a:xfrm>
            <a:off x="714348" y="1928802"/>
            <a:ext cx="7858180" cy="3574426"/>
          </a:xfrm>
        </p:spPr>
        <p:txBody>
          <a:bodyPr/>
          <a:lstStyle/>
          <a:p>
            <a:pPr marR="0" rtl="0" eaLnBrk="0" fontAlgn="base" hangingPunct="0">
              <a:spcBef>
                <a:spcPct val="0"/>
              </a:spcBef>
              <a:spcAft>
                <a:spcPct val="0"/>
              </a:spcAft>
              <a:buClrTx/>
              <a:buSzTx/>
            </a:pPr>
            <a:r>
              <a:rPr lang="fa-IR" sz="2800" b="1" dirty="0">
                <a:ln w="11430"/>
                <a:solidFill>
                  <a:srgbClr val="FFFF00"/>
                </a:solidFill>
                <a:effectLst>
                  <a:outerShdw blurRad="50800" dist="39000" dir="5460000" algn="tl">
                    <a:srgbClr val="000000">
                      <a:alpha val="38000"/>
                    </a:srgbClr>
                  </a:outerShdw>
                </a:effectLst>
              </a:rPr>
              <a:t>1. بین چربی و پروتئین، توازن درست برقرار می کند:</a:t>
            </a:r>
            <a:r>
              <a:rPr lang="fa-IR" sz="2000" dirty="0">
                <a:solidFill>
                  <a:schemeClr val="bg1"/>
                </a:solidFill>
                <a:latin typeface="Tahoma" pitchFamily="34" charset="0"/>
                <a:ea typeface="Tahoma" pitchFamily="34" charset="0"/>
                <a:cs typeface="Tahoma" pitchFamily="34" charset="0"/>
              </a:rPr>
              <a:t> شیر انسان در مقایسه با شیر سایر پستانداران، چربی بیشتر و پروتئین کمتر دارد. این توازن و پروتئین ها و چربی های منحصر بفرد در شیر انسان، برا میلین دار شدن سریع دستگاه عصبی ایده آل است.</a:t>
            </a:r>
            <a:endParaRPr lang="en-US" sz="2000" dirty="0">
              <a:solidFill>
                <a:schemeClr val="bg1"/>
              </a:solidFill>
              <a:latin typeface="Tahoma" pitchFamily="34" charset="0"/>
              <a:ea typeface="Tahoma" pitchFamily="34" charset="0"/>
              <a:cs typeface="Tahoma" pitchFamily="34" charset="0"/>
            </a:endParaRPr>
          </a:p>
          <a:p>
            <a:endParaRPr lang="fa-IR" sz="20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9076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381000" y="1460242"/>
            <a:ext cx="8458200" cy="5386090"/>
          </a:xfrm>
          <a:prstGeom prst="rect">
            <a:avLst/>
          </a:prstGeom>
          <a:noFill/>
        </p:spPr>
        <p:txBody>
          <a:bodyPr wrap="square" rtlCol="1">
            <a:spAutoFit/>
          </a:bodyPr>
          <a:lstStyle/>
          <a:p>
            <a:pPr algn="justLow" rtl="1">
              <a:buFont typeface="Wingdings" pitchFamily="2" charset="2"/>
              <a:buChar char="Ø"/>
            </a:pPr>
            <a:r>
              <a:rPr lang="fa-IR" sz="2800" b="1" dirty="0">
                <a:latin typeface="Tahoma" pitchFamily="34" charset="0"/>
                <a:ea typeface="Tahoma" pitchFamily="34" charset="0"/>
                <a:cs typeface="2  Titr" pitchFamily="2" charset="-78"/>
              </a:rPr>
              <a:t>جانوران پرسلولی برای ایجاد هماهنگی نیاز به دستگاه ارتباطی دارند </a:t>
            </a:r>
          </a:p>
          <a:p>
            <a:pPr algn="justLow" rtl="1">
              <a:buFont typeface="Wingdings" pitchFamily="2" charset="2"/>
              <a:buChar char="Ø"/>
            </a:pPr>
            <a:endParaRPr lang="fa-IR" sz="2800" b="1" dirty="0">
              <a:latin typeface="Tahoma" pitchFamily="34" charset="0"/>
              <a:ea typeface="Tahoma" pitchFamily="34" charset="0"/>
              <a:cs typeface="2  Titr" pitchFamily="2" charset="-78"/>
            </a:endParaRPr>
          </a:p>
          <a:p>
            <a:pPr algn="justLow" rtl="1">
              <a:buFont typeface="Wingdings" pitchFamily="2" charset="2"/>
              <a:buChar char="ü"/>
            </a:pPr>
            <a:r>
              <a:rPr lang="fa-IR" sz="2800" b="1" dirty="0">
                <a:latin typeface="Tahoma" pitchFamily="34" charset="0"/>
                <a:ea typeface="Tahoma" pitchFamily="34" charset="0"/>
                <a:cs typeface="2  Titr" pitchFamily="2" charset="-78"/>
              </a:rPr>
              <a:t>دستگاه عصبی با ساختار و کار ویژه اش نقش ایجاد ارتباط و هماهنگی بین سلول ها و اندام های مختلف بدن را دارد</a:t>
            </a:r>
          </a:p>
          <a:p>
            <a:pPr algn="justLow" rtl="1">
              <a:buFont typeface="Wingdings" pitchFamily="2" charset="2"/>
              <a:buChar char="ü"/>
            </a:pPr>
            <a:endParaRPr lang="fa-IR" sz="2800" b="1" dirty="0">
              <a:latin typeface="Tahoma" pitchFamily="34" charset="0"/>
              <a:ea typeface="Tahoma" pitchFamily="34" charset="0"/>
              <a:cs typeface="2  Titr" pitchFamily="2" charset="-78"/>
            </a:endParaRPr>
          </a:p>
          <a:p>
            <a:pPr algn="justLow" rtl="1">
              <a:buFont typeface="Wingdings" pitchFamily="2" charset="2"/>
              <a:buChar char="v"/>
            </a:pPr>
            <a:r>
              <a:rPr lang="fa-IR" sz="2800" b="1" dirty="0">
                <a:latin typeface="Tahoma" pitchFamily="34" charset="0"/>
                <a:ea typeface="Tahoma" pitchFamily="34" charset="0"/>
                <a:cs typeface="2  Titr" pitchFamily="2" charset="-78"/>
              </a:rPr>
              <a:t>فعالیت های عصبی جانوران در دو جهت انجام می شود</a:t>
            </a:r>
          </a:p>
          <a:p>
            <a:pPr algn="justLow" rtl="1">
              <a:buFont typeface="Wingdings" pitchFamily="2" charset="2"/>
              <a:buChar char="v"/>
            </a:pPr>
            <a:endParaRPr lang="fa-IR" sz="2800" b="1" dirty="0">
              <a:latin typeface="Tahoma" pitchFamily="34" charset="0"/>
              <a:ea typeface="Tahoma" pitchFamily="34" charset="0"/>
              <a:cs typeface="2  Titr" pitchFamily="2" charset="-78"/>
            </a:endParaRPr>
          </a:p>
          <a:p>
            <a:pPr algn="justLow" rtl="1">
              <a:buFont typeface="Wingdings" pitchFamily="2" charset="2"/>
              <a:buChar char="ü"/>
            </a:pPr>
            <a:r>
              <a:rPr lang="fa-IR" sz="2800" b="1" dirty="0">
                <a:latin typeface="Tahoma" pitchFamily="34" charset="0"/>
                <a:ea typeface="Tahoma" pitchFamily="34" charset="0"/>
                <a:cs typeface="2  Titr" pitchFamily="2" charset="-78"/>
              </a:rPr>
              <a:t>1) تنظیم فعالیت درونی بدن</a:t>
            </a:r>
          </a:p>
          <a:p>
            <a:pPr algn="justLow" rtl="1">
              <a:buFont typeface="Wingdings" pitchFamily="2" charset="2"/>
              <a:buChar char="ü"/>
            </a:pPr>
            <a:endParaRPr lang="fa-IR" sz="2800" b="1" dirty="0">
              <a:latin typeface="Tahoma" pitchFamily="34" charset="0"/>
              <a:ea typeface="Tahoma" pitchFamily="34" charset="0"/>
              <a:cs typeface="2  Titr" pitchFamily="2" charset="-78"/>
            </a:endParaRPr>
          </a:p>
          <a:p>
            <a:pPr algn="justLow" rtl="1">
              <a:buFont typeface="Wingdings" pitchFamily="2" charset="2"/>
              <a:buChar char="ü"/>
            </a:pPr>
            <a:r>
              <a:rPr lang="fa-IR" sz="2800" b="1" dirty="0">
                <a:latin typeface="Tahoma" pitchFamily="34" charset="0"/>
                <a:ea typeface="Tahoma" pitchFamily="34" charset="0"/>
                <a:cs typeface="2  Titr" pitchFamily="2" charset="-78"/>
              </a:rPr>
              <a:t>2) تنظیم موقعیت جانور نسبت به محیط داخلی</a:t>
            </a:r>
          </a:p>
          <a:p>
            <a:pPr algn="justLow" rtl="1">
              <a:buFont typeface="Wingdings" pitchFamily="2" charset="2"/>
              <a:buChar char="ü"/>
            </a:pPr>
            <a:endParaRPr lang="fa-IR" sz="3600" dirty="0"/>
          </a:p>
        </p:txBody>
      </p:sp>
      <p:sp>
        <p:nvSpPr>
          <p:cNvPr id="7" name="Footer Placeholder 6"/>
          <p:cNvSpPr>
            <a:spLocks noGrp="1"/>
          </p:cNvSpPr>
          <p:nvPr>
            <p:ph type="ftr" sz="quarter" idx="11"/>
          </p:nvPr>
        </p:nvSpPr>
        <p:spPr/>
        <p:txBody>
          <a:bodyPr/>
          <a:lstStyle/>
          <a:p>
            <a:r>
              <a:rPr lang="en-US"/>
              <a:t>www.biology86.blogfa.com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50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p:cTn id="55" dur="500" decel="50000" fill="hold">
                                          <p:stCondLst>
                                            <p:cond delay="0"/>
                                          </p:stCondLst>
                                        </p:cTn>
                                        <p:tgtEl>
                                          <p:spTgt spid="6">
                                            <p:txEl>
                                              <p:pRg st="8" end="8"/>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xEl>
                                              <p:pRg st="8" end="8"/>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xEl>
                                              <p:pRg st="8" end="8"/>
                                            </p:txEl>
                                          </p:spTgt>
                                        </p:tgtEl>
                                        <p:attrNameLst>
                                          <p:attrName>ppt_w</p:attrName>
                                        </p:attrNameLst>
                                      </p:cBhvr>
                                      <p:tavLst>
                                        <p:tav tm="0">
                                          <p:val>
                                            <p:strVal val="#ppt_w*.05"/>
                                          </p:val>
                                        </p:tav>
                                        <p:tav tm="100000">
                                          <p:val>
                                            <p:strVal val="#ppt_w"/>
                                          </p:val>
                                        </p:tav>
                                      </p:tavLst>
                                    </p:anim>
                                    <p:anim calcmode="lin" valueType="num">
                                      <p:cBhvr>
                                        <p:cTn id="58" dur="10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xEl>
                                              <p:pRg st="8" end="8"/>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xEl>
                                              <p:pRg st="8" end="8"/>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xEl>
                                              <p:pRg st="8" end="8"/>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74" y="1031038"/>
            <a:ext cx="8257830" cy="3880773"/>
          </a:xfrm>
        </p:spPr>
        <p:txBody>
          <a:bodyPr/>
          <a:lstStyle/>
          <a:p>
            <a:pPr marL="0" indent="0" rtl="0" eaLnBrk="0" fontAlgn="base" hangingPunct="0">
              <a:lnSpc>
                <a:spcPct val="150000"/>
              </a:lnSpc>
              <a:spcBef>
                <a:spcPct val="0"/>
              </a:spcBef>
              <a:spcAft>
                <a:spcPct val="0"/>
              </a:spcAft>
              <a:buClrTx/>
              <a:buSzTx/>
              <a:buNone/>
            </a:pPr>
            <a:r>
              <a:rPr lang="fa-IR" sz="2800" b="1" dirty="0">
                <a:ln w="11430"/>
                <a:solidFill>
                  <a:srgbClr val="FFFF00"/>
                </a:solidFill>
                <a:effectLst>
                  <a:outerShdw blurRad="50800" dist="39000" dir="5460000" algn="tl">
                    <a:srgbClr val="000000">
                      <a:alpha val="38000"/>
                    </a:srgbClr>
                  </a:outerShdw>
                </a:effectLst>
              </a:rPr>
              <a:t>2. کامل بودن غذایی را تضمین می کند:</a:t>
            </a:r>
            <a:r>
              <a:rPr lang="fa-IR" sz="2000" dirty="0">
                <a:solidFill>
                  <a:schemeClr val="bg1"/>
                </a:solidFill>
                <a:latin typeface="Tahoma" pitchFamily="34" charset="0"/>
                <a:ea typeface="Tahoma" pitchFamily="34" charset="0"/>
                <a:cs typeface="Tahoma" pitchFamily="34" charset="0"/>
              </a:rPr>
              <a:t> مادری که با پستان شیر می دهد، تا زمانی که بچه 6 ماهه شود به افزودن غذاهای دیگر به رژیم غذایی فرزندش نیازی ندارد. شیر تمام پستانداران آهن کمی دارد، ولی آهن موجود در شیر مادر توسط دستگاه گوارش بچه بسیار راحت تر جذب می شود. در نتیجه، نوزادانی که با شیشه تغذیه می شوند به شیر خشکی نیاز دارند که با آهن تقویت شده باشد.</a:t>
            </a:r>
            <a:endParaRPr lang="en-US" sz="2000" dirty="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349340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428" y="1447896"/>
            <a:ext cx="8156976" cy="3880773"/>
          </a:xfrm>
        </p:spPr>
        <p:txBody>
          <a:bodyPr/>
          <a:lstStyle/>
          <a:p>
            <a:pPr marL="0" indent="0" rtl="0" eaLnBrk="0" fontAlgn="base" hangingPunct="0">
              <a:lnSpc>
                <a:spcPct val="150000"/>
              </a:lnSpc>
              <a:spcBef>
                <a:spcPct val="0"/>
              </a:spcBef>
              <a:spcAft>
                <a:spcPct val="0"/>
              </a:spcAft>
              <a:buClrTx/>
              <a:buSzTx/>
              <a:buNone/>
            </a:pPr>
            <a:r>
              <a:rPr lang="fa-IR" sz="2800" b="1" dirty="0">
                <a:ln w="11430"/>
                <a:solidFill>
                  <a:srgbClr val="FFFF00"/>
                </a:solidFill>
                <a:effectLst>
                  <a:outerShdw blurRad="50800" dist="39000" dir="5460000" algn="tl">
                    <a:srgbClr val="000000">
                      <a:alpha val="38000"/>
                    </a:srgbClr>
                  </a:outerShdw>
                </a:effectLst>
              </a:rPr>
              <a:t>3. به تضمین رشد جسمانی سالم کمک می کند:</a:t>
            </a:r>
            <a:r>
              <a:rPr lang="fa-IR" sz="2000" dirty="0">
                <a:solidFill>
                  <a:schemeClr val="bg1"/>
                </a:solidFill>
                <a:latin typeface="Tahoma" pitchFamily="34" charset="0"/>
                <a:ea typeface="Tahoma" pitchFamily="34" charset="0"/>
                <a:cs typeface="Tahoma" pitchFamily="34" charset="0"/>
              </a:rPr>
              <a:t> در چند ماه اول، بچه هایی که شیر مادر می خورند قدری سریع تر از بچه هایی که شیر خشک می خورند وزن و قد کسب می کنند. بچه ای یک ساله ای که شیر مادر میخورند لاغرتر هستند (درصد بالاتر عضله به چربی دارند) و این الگوی رشد میتواند به پیشگیری از چاقی بعدی کمک کند.</a:t>
            </a:r>
            <a:endParaRPr lang="en-US" sz="2000" dirty="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2170926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714356"/>
            <a:ext cx="8278841" cy="4710103"/>
          </a:xfrm>
        </p:spPr>
        <p:txBody>
          <a:bodyPr/>
          <a:lstStyle/>
          <a:p>
            <a:pPr marL="0" indent="0" rtl="0" eaLnBrk="0" fontAlgn="base" hangingPunct="0">
              <a:lnSpc>
                <a:spcPct val="150000"/>
              </a:lnSpc>
              <a:spcBef>
                <a:spcPct val="0"/>
              </a:spcBef>
              <a:spcAft>
                <a:spcPct val="0"/>
              </a:spcAft>
              <a:buClrTx/>
              <a:buSzTx/>
              <a:buNone/>
            </a:pPr>
            <a:r>
              <a:rPr lang="fa-IR" sz="2800" b="1" dirty="0">
                <a:ln w="11430"/>
                <a:solidFill>
                  <a:srgbClr val="FFFF00"/>
                </a:solidFill>
                <a:effectLst>
                  <a:outerShdw blurRad="50800" dist="39000" dir="5460000" algn="tl">
                    <a:srgbClr val="000000">
                      <a:alpha val="38000"/>
                    </a:srgbClr>
                  </a:outerShdw>
                </a:effectLst>
              </a:rPr>
              <a:t>4. از تعدادی بیماری محافظت می کند: </a:t>
            </a:r>
            <a:r>
              <a:rPr lang="fa-IR" sz="2000" dirty="0">
                <a:solidFill>
                  <a:schemeClr val="bg1"/>
                </a:solidFill>
                <a:latin typeface="Tahoma" pitchFamily="34" charset="0"/>
                <a:ea typeface="Tahoma" pitchFamily="34" charset="0"/>
                <a:cs typeface="Tahoma" pitchFamily="34" charset="0"/>
              </a:rPr>
              <a:t>تغذیه با شیر مادر پادتن ها و سایر عواملی که با عفونت مبارزه می کنند را از مادر به کودک انتقال داده و عملکرد دستگاه ایمنی را تقویت می کند. در نتیجه، بچه هایی که شیر مادر میخورند در مقایسه با بچه هایی که شیر خشک میخورند واکنش های آلرژیک و بیماری های تنفسی و روده ای بسیار کمتری دارند. شیر مادر تاثیرات ضد التهابی نیز داردکه شدت نشانه های بیماری را کاهش می دهند.</a:t>
            </a:r>
            <a:endParaRPr lang="en-US" sz="2000" dirty="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59347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183341"/>
            <a:ext cx="8135965" cy="4858021"/>
          </a:xfrm>
        </p:spPr>
        <p:txBody>
          <a:bodyPr/>
          <a:lstStyle/>
          <a:p>
            <a:pPr algn="just">
              <a:lnSpc>
                <a:spcPct val="150000"/>
              </a:lnSpc>
            </a:pPr>
            <a:r>
              <a:rPr lang="fa-IR" sz="2800" b="1" dirty="0">
                <a:ln w="11430"/>
                <a:solidFill>
                  <a:srgbClr val="FFFF00"/>
                </a:solidFill>
                <a:effectLst>
                  <a:outerShdw blurRad="50800" dist="39000" dir="5460000" algn="tl">
                    <a:srgbClr val="000000">
                      <a:alpha val="38000"/>
                    </a:srgbClr>
                  </a:outerShdw>
                </a:effectLst>
              </a:rPr>
              <a:t>5. از رشد معیوب آرواره و پوسیدگی دندان جلوگیری میکند: </a:t>
            </a:r>
            <a:r>
              <a:rPr lang="fa-IR" sz="2000" dirty="0">
                <a:solidFill>
                  <a:schemeClr val="bg1"/>
                </a:solidFill>
                <a:latin typeface="Tahoma" pitchFamily="34" charset="0"/>
                <a:ea typeface="Tahoma" pitchFamily="34" charset="0"/>
                <a:cs typeface="Tahoma" pitchFamily="34" charset="0"/>
              </a:rPr>
              <a:t>مکیدن پستان مادر به جای پستانک مصنوعی به اجتناب از بد بسته شدن دهان کمک میکند، وضعیتی که به موجب آن آرواره بالا و پایین درست روی هم قرار نمیگیرند. این از پوسیدگی دندان ناشی از باقی ماندن مایع شیرین در دهان بچه هایی که در حال مکیدن سر شیشه به خواب میروند، جلوگیری میکند</a:t>
            </a:r>
            <a:endParaRPr lang="en-US" sz="2000" dirty="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2693516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15" y="766483"/>
            <a:ext cx="8074613" cy="4871468"/>
          </a:xfrm>
        </p:spPr>
        <p:txBody>
          <a:bodyPr>
            <a:normAutofit/>
          </a:bodyPr>
          <a:lstStyle/>
          <a:p>
            <a:pPr algn="just">
              <a:lnSpc>
                <a:spcPct val="150000"/>
              </a:lnSpc>
            </a:pPr>
            <a:r>
              <a:rPr lang="fa-IR" sz="2800" b="1" dirty="0">
                <a:ln w="11430"/>
                <a:solidFill>
                  <a:srgbClr val="FFFF00"/>
                </a:solidFill>
                <a:effectLst>
                  <a:outerShdw blurRad="50800" dist="39000" dir="5460000" algn="tl">
                    <a:srgbClr val="000000">
                      <a:alpha val="38000"/>
                    </a:srgbClr>
                  </a:outerShdw>
                </a:effectLst>
              </a:rPr>
              <a:t>6. قابلیت هضم را تضمین میکند: </a:t>
            </a:r>
            <a:r>
              <a:rPr lang="fa-IR" sz="2000" dirty="0">
                <a:solidFill>
                  <a:schemeClr val="bg1"/>
                </a:solidFill>
                <a:latin typeface="Tahoma" pitchFamily="34" charset="0"/>
                <a:ea typeface="Tahoma" pitchFamily="34" charset="0"/>
                <a:cs typeface="Tahoma" pitchFamily="34" charset="0"/>
              </a:rPr>
              <a:t>چون بچه هایی که شیر مادر میخورند در مقایسه با بچه هایی که شیر خشک میخورند نوع متفاوتی باکتری دارند که در روده رشد رشد میکند، به ندرت به یبوست یا مشکلات معدی – روده ای دیگر دچار می شوند.</a:t>
            </a:r>
          </a:p>
          <a:p>
            <a:pPr marL="0" indent="0" algn="just">
              <a:lnSpc>
                <a:spcPct val="150000"/>
              </a:lnSpc>
              <a:buNone/>
            </a:pPr>
            <a:endParaRPr lang="en-US" sz="2000" dirty="0">
              <a:latin typeface="Tahoma" pitchFamily="34" charset="0"/>
              <a:ea typeface="Tahoma" pitchFamily="34" charset="0"/>
              <a:cs typeface="Tahoma" pitchFamily="34" charset="0"/>
            </a:endParaRPr>
          </a:p>
          <a:p>
            <a:pPr marL="0" indent="0" rtl="0" eaLnBrk="0" fontAlgn="base" hangingPunct="0">
              <a:lnSpc>
                <a:spcPct val="150000"/>
              </a:lnSpc>
              <a:spcBef>
                <a:spcPct val="0"/>
              </a:spcBef>
              <a:spcAft>
                <a:spcPct val="0"/>
              </a:spcAft>
              <a:buClrTx/>
              <a:buSzTx/>
              <a:buNone/>
            </a:pPr>
            <a:r>
              <a:rPr lang="fa-IR" sz="2800" b="1" dirty="0">
                <a:ln w="11430"/>
                <a:solidFill>
                  <a:srgbClr val="FFFF00"/>
                </a:solidFill>
                <a:effectLst>
                  <a:outerShdw blurRad="50800" dist="39000" dir="5460000" algn="tl">
                    <a:srgbClr val="000000">
                      <a:alpha val="38000"/>
                    </a:srgbClr>
                  </a:outerShdw>
                </a:effectLst>
              </a:rPr>
              <a:t>7. انتقال به غذاهای جامد را آسان میکند: </a:t>
            </a:r>
            <a:r>
              <a:rPr lang="fa-IR" sz="2000" dirty="0">
                <a:solidFill>
                  <a:schemeClr val="bg1"/>
                </a:solidFill>
                <a:latin typeface="Tahoma" pitchFamily="34" charset="0"/>
                <a:ea typeface="Tahoma" pitchFamily="34" charset="0"/>
                <a:cs typeface="Tahoma" pitchFamily="34" charset="0"/>
              </a:rPr>
              <a:t>بچه هایی که شیر مادر میخورند غذاهای جامد را راحت تر از بچه هایی که شیر خشک میخورند می پذیرند، شاید به این علت که تجربه بیشتری با طعم های مختلف دارند که از غذای مادر به شیر وی منتقل می شوند.</a:t>
            </a:r>
            <a:endParaRPr lang="en-US" sz="2000" dirty="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4193051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16" y="928670"/>
            <a:ext cx="8429684" cy="5078313"/>
          </a:xfrm>
          <a:prstGeom prst="rect">
            <a:avLst/>
          </a:prstGeom>
          <a:noFill/>
        </p:spPr>
        <p:txBody>
          <a:bodyPr wrap="square" rtlCol="1">
            <a:spAutoFit/>
          </a:bodyPr>
          <a:lstStyle/>
          <a:p>
            <a:pPr algn="justLow">
              <a:lnSpc>
                <a:spcPct val="150000"/>
              </a:lnSpc>
            </a:pPr>
            <a:r>
              <a:rPr lang="fa-IR" sz="2400" dirty="0">
                <a:latin typeface="Tahoma" pitchFamily="34" charset="0"/>
                <a:ea typeface="Tahoma" pitchFamily="34" charset="0"/>
                <a:cs typeface="Tahoma" pitchFamily="34" charset="0"/>
              </a:rPr>
              <a:t>ماراسموس یک نوع وخیم </a:t>
            </a:r>
            <a:r>
              <a:rPr lang="fa-IR" sz="2400" dirty="0">
                <a:solidFill>
                  <a:srgbClr val="FFC000"/>
                </a:solidFill>
                <a:latin typeface="Tahoma" pitchFamily="34" charset="0"/>
                <a:ea typeface="Tahoma" pitchFamily="34" charset="0"/>
                <a:cs typeface="Tahoma" pitchFamily="34" charset="0"/>
                <a:hlinkClick r:id="rId3" tooltip="سوءتغذیه"/>
              </a:rPr>
              <a:t>سوءتغذیهٔ</a:t>
            </a:r>
            <a:r>
              <a:rPr lang="fa-IR" sz="2400" dirty="0">
                <a:latin typeface="Tahoma" pitchFamily="34" charset="0"/>
                <a:ea typeface="Tahoma" pitchFamily="34" charset="0"/>
                <a:cs typeface="Tahoma" pitchFamily="34" charset="0"/>
              </a:rPr>
              <a:t> حاصل از کمبود </a:t>
            </a:r>
            <a:r>
              <a:rPr lang="fa-IR" sz="2400" dirty="0">
                <a:latin typeface="Tahoma" pitchFamily="34" charset="0"/>
                <a:ea typeface="Tahoma" pitchFamily="34" charset="0"/>
                <a:cs typeface="Tahoma" pitchFamily="34" charset="0"/>
                <a:hlinkClick r:id="rId4" tooltip="پروتئین"/>
              </a:rPr>
              <a:t>پروتئین</a:t>
            </a:r>
            <a:r>
              <a:rPr lang="fa-IR" sz="2400" dirty="0">
                <a:latin typeface="Tahoma" pitchFamily="34" charset="0"/>
                <a:ea typeface="Tahoma" pitchFamily="34" charset="0"/>
                <a:cs typeface="Tahoma" pitchFamily="34" charset="0"/>
              </a:rPr>
              <a:t> و </a:t>
            </a:r>
            <a:r>
              <a:rPr lang="fa-IR" sz="2400" dirty="0">
                <a:latin typeface="Tahoma" pitchFamily="34" charset="0"/>
                <a:ea typeface="Tahoma" pitchFamily="34" charset="0"/>
                <a:cs typeface="Tahoma" pitchFamily="34" charset="0"/>
                <a:hlinkClick r:id="rId5" tooltip="کالری"/>
              </a:rPr>
              <a:t>کالری</a:t>
            </a:r>
            <a:r>
              <a:rPr lang="fa-IR" sz="2400" dirty="0">
                <a:latin typeface="Tahoma" pitchFamily="34" charset="0"/>
                <a:ea typeface="Tahoma" pitchFamily="34" charset="0"/>
                <a:cs typeface="Tahoma" pitchFamily="34" charset="0"/>
              </a:rPr>
              <a:t> است. افراد مبتلا به ماراسموس دچار لاغری شدید هستند؛ به طوری که ممکن است وزن آن‌ها به کمتر از ۸۰٪ وزن طبیعی برسد.</a:t>
            </a:r>
          </a:p>
          <a:p>
            <a:pPr algn="justLow">
              <a:lnSpc>
                <a:spcPct val="150000"/>
              </a:lnSpc>
            </a:pPr>
            <a:r>
              <a:rPr lang="fa-IR" sz="2400" dirty="0">
                <a:latin typeface="Tahoma" pitchFamily="34" charset="0"/>
                <a:ea typeface="Tahoma" pitchFamily="34" charset="0"/>
                <a:cs typeface="Tahoma" pitchFamily="34" charset="0"/>
              </a:rPr>
              <a:t>ماراسموس، بر خلاف </a:t>
            </a:r>
            <a:r>
              <a:rPr lang="fa-IR" sz="2400" dirty="0">
                <a:latin typeface="Tahoma" pitchFamily="34" charset="0"/>
                <a:ea typeface="Tahoma" pitchFamily="34" charset="0"/>
                <a:cs typeface="Tahoma" pitchFamily="34" charset="0"/>
                <a:hlinkClick r:id="rId6" tooltip="کواشیورکور"/>
              </a:rPr>
              <a:t>کواشیورکور</a:t>
            </a:r>
            <a:r>
              <a:rPr lang="fa-IR" sz="2400" dirty="0">
                <a:latin typeface="Tahoma" pitchFamily="34" charset="0"/>
                <a:ea typeface="Tahoma" pitchFamily="34" charset="0"/>
                <a:cs typeface="Tahoma" pitchFamily="34" charset="0"/>
              </a:rPr>
              <a:t> که در</a:t>
            </a:r>
          </a:p>
          <a:p>
            <a:pPr algn="justLow">
              <a:lnSpc>
                <a:spcPct val="150000"/>
              </a:lnSpc>
            </a:pPr>
            <a:r>
              <a:rPr lang="fa-IR" sz="2400" dirty="0">
                <a:latin typeface="Tahoma" pitchFamily="34" charset="0"/>
                <a:ea typeface="Tahoma" pitchFamily="34" charset="0"/>
                <a:cs typeface="Tahoma" pitchFamily="34" charset="0"/>
              </a:rPr>
              <a:t>کودکان بالای یک سال و نیم دیده می‌شود،</a:t>
            </a:r>
          </a:p>
          <a:p>
            <a:pPr algn="justLow">
              <a:lnSpc>
                <a:spcPct val="150000"/>
              </a:lnSpc>
            </a:pPr>
            <a:r>
              <a:rPr lang="fa-IR" sz="2400" dirty="0">
                <a:latin typeface="Tahoma" pitchFamily="34" charset="0"/>
                <a:ea typeface="Tahoma" pitchFamily="34" charset="0"/>
                <a:cs typeface="Tahoma" pitchFamily="34" charset="0"/>
              </a:rPr>
              <a:t>بین سنین ۶ ماه تا دو سال شایع است. </a:t>
            </a:r>
          </a:p>
          <a:p>
            <a:pPr algn="justLow">
              <a:lnSpc>
                <a:spcPct val="150000"/>
              </a:lnSpc>
            </a:pPr>
            <a:r>
              <a:rPr lang="fa-IR" sz="2400" dirty="0">
                <a:latin typeface="Tahoma" pitchFamily="34" charset="0"/>
                <a:ea typeface="Tahoma" pitchFamily="34" charset="0"/>
                <a:cs typeface="Tahoma" pitchFamily="34" charset="0"/>
              </a:rPr>
              <a:t>در صورت سوءتغذیهٔ شدید، این دو بیماری</a:t>
            </a:r>
          </a:p>
          <a:p>
            <a:pPr algn="justLow">
              <a:lnSpc>
                <a:spcPct val="150000"/>
              </a:lnSpc>
            </a:pPr>
            <a:r>
              <a:rPr lang="fa-IR" sz="2400" dirty="0">
                <a:latin typeface="Tahoma" pitchFamily="34" charset="0"/>
                <a:ea typeface="Tahoma" pitchFamily="34" charset="0"/>
                <a:cs typeface="Tahoma" pitchFamily="34" charset="0"/>
              </a:rPr>
              <a:t>می‌توانند هم‌زمان بروز کنند.</a:t>
            </a:r>
          </a:p>
        </p:txBody>
      </p:sp>
      <p:pic>
        <p:nvPicPr>
          <p:cNvPr id="1026" name="Picture 2" descr="C:\Users\ERAM CO\Downloads\Starved_child.jpg"/>
          <p:cNvPicPr>
            <a:picLocks noChangeAspect="1" noChangeArrowheads="1"/>
          </p:cNvPicPr>
          <p:nvPr/>
        </p:nvPicPr>
        <p:blipFill>
          <a:blip r:embed="rId7"/>
          <a:srcRect/>
          <a:stretch>
            <a:fillRect/>
          </a:stretch>
        </p:blipFill>
        <p:spPr bwMode="auto">
          <a:xfrm>
            <a:off x="0" y="2571744"/>
            <a:ext cx="3571868" cy="4286256"/>
          </a:xfrm>
          <a:prstGeom prst="rect">
            <a:avLst/>
          </a:prstGeom>
          <a:noFill/>
        </p:spPr>
      </p:pic>
      <p:sp>
        <p:nvSpPr>
          <p:cNvPr id="4" name="TextBox 3"/>
          <p:cNvSpPr txBox="1"/>
          <p:nvPr/>
        </p:nvSpPr>
        <p:spPr>
          <a:xfrm>
            <a:off x="6000760" y="285728"/>
            <a:ext cx="2928958" cy="707886"/>
          </a:xfrm>
          <a:prstGeom prst="rect">
            <a:avLst/>
          </a:prstGeom>
          <a:noFill/>
        </p:spPr>
        <p:txBody>
          <a:bodyPr wrap="square" rtlCol="1">
            <a:spAutoFit/>
          </a:bodyPr>
          <a:lstStyle/>
          <a:p>
            <a:r>
              <a:rPr lang="fa-IR" sz="4000" b="1" dirty="0">
                <a:ln w="11430"/>
                <a:solidFill>
                  <a:srgbClr val="FFFF00"/>
                </a:solidFill>
                <a:effectLst>
                  <a:outerShdw blurRad="50800" dist="39000" dir="5460000" algn="tl">
                    <a:srgbClr val="000000">
                      <a:alpha val="38000"/>
                    </a:srgbClr>
                  </a:outerShdw>
                </a:effectLst>
              </a:rPr>
              <a:t>سوء تغذیه:</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285728"/>
            <a:ext cx="8072494" cy="3785652"/>
          </a:xfrm>
          <a:prstGeom prst="rect">
            <a:avLst/>
          </a:prstGeom>
          <a:noFill/>
        </p:spPr>
        <p:txBody>
          <a:bodyPr wrap="square" rtlCol="1">
            <a:spAutoFit/>
          </a:bodyPr>
          <a:lstStyle/>
          <a:p>
            <a:pPr algn="justLow">
              <a:lnSpc>
                <a:spcPct val="150000"/>
              </a:lnSpc>
            </a:pPr>
            <a:r>
              <a:rPr lang="fa-IR" sz="2000" dirty="0">
                <a:latin typeface="Tahoma" pitchFamily="34" charset="0"/>
                <a:ea typeface="Tahoma" pitchFamily="34" charset="0"/>
                <a:cs typeface="Tahoma" pitchFamily="34" charset="0"/>
              </a:rPr>
              <a:t>کواشیورکور به </a:t>
            </a:r>
            <a:r>
              <a:rPr lang="fa-IR" sz="2000" dirty="0">
                <a:latin typeface="Tahoma" pitchFamily="34" charset="0"/>
                <a:ea typeface="Tahoma" pitchFamily="34" charset="0"/>
                <a:cs typeface="Tahoma" pitchFamily="34" charset="0"/>
                <a:hlinkClick r:id="rId2" tooltip="زبان انگلیسی"/>
              </a:rPr>
              <a:t>انگلیسی</a:t>
            </a:r>
            <a:r>
              <a:rPr lang="fa-IR" sz="2000" dirty="0">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Kwashiorkor) </a:t>
            </a:r>
            <a:r>
              <a:rPr lang="fa-IR" sz="2000" dirty="0">
                <a:latin typeface="Tahoma" pitchFamily="34" charset="0"/>
                <a:ea typeface="Tahoma" pitchFamily="34" charset="0"/>
                <a:cs typeface="Tahoma" pitchFamily="34" charset="0"/>
              </a:rPr>
              <a:t>)یک نوع وخیم </a:t>
            </a:r>
            <a:r>
              <a:rPr lang="fa-IR" sz="2000" dirty="0">
                <a:latin typeface="Tahoma" pitchFamily="34" charset="0"/>
                <a:ea typeface="Tahoma" pitchFamily="34" charset="0"/>
                <a:cs typeface="Tahoma" pitchFamily="34" charset="0"/>
                <a:hlinkClick r:id="rId3" tooltip="سوءتغذیه"/>
              </a:rPr>
              <a:t>سوءتغذیهٔ</a:t>
            </a:r>
            <a:r>
              <a:rPr lang="fa-IR" sz="2000" dirty="0">
                <a:latin typeface="Tahoma" pitchFamily="34" charset="0"/>
                <a:ea typeface="Tahoma" pitchFamily="34" charset="0"/>
                <a:cs typeface="Tahoma" pitchFamily="34" charset="0"/>
              </a:rPr>
              <a:t> حاصل از کمبود </a:t>
            </a:r>
            <a:r>
              <a:rPr lang="fa-IR" sz="2000" dirty="0">
                <a:latin typeface="Tahoma" pitchFamily="34" charset="0"/>
                <a:ea typeface="Tahoma" pitchFamily="34" charset="0"/>
                <a:cs typeface="Tahoma" pitchFamily="34" charset="0"/>
                <a:hlinkClick r:id="rId4" tooltip="پروتئین"/>
              </a:rPr>
              <a:t>پروتئین</a:t>
            </a:r>
            <a:r>
              <a:rPr lang="fa-IR" sz="2000" dirty="0">
                <a:latin typeface="Tahoma" pitchFamily="34" charset="0"/>
                <a:ea typeface="Tahoma" pitchFamily="34" charset="0"/>
                <a:cs typeface="Tahoma" pitchFamily="34" charset="0"/>
              </a:rPr>
              <a:t> و </a:t>
            </a:r>
            <a:r>
              <a:rPr lang="fa-IR" sz="2000" dirty="0">
                <a:latin typeface="Tahoma" pitchFamily="34" charset="0"/>
                <a:ea typeface="Tahoma" pitchFamily="34" charset="0"/>
                <a:cs typeface="Tahoma" pitchFamily="34" charset="0"/>
                <a:hlinkClick r:id="rId5" tooltip="کالری"/>
              </a:rPr>
              <a:t>کالری</a:t>
            </a:r>
            <a:r>
              <a:rPr lang="fa-IR" sz="2000" dirty="0">
                <a:latin typeface="Tahoma" pitchFamily="34" charset="0"/>
                <a:ea typeface="Tahoma" pitchFamily="34" charset="0"/>
                <a:cs typeface="Tahoma" pitchFamily="34" charset="0"/>
              </a:rPr>
              <a:t> است که در اطفال دیده می‌شود.</a:t>
            </a:r>
          </a:p>
          <a:p>
            <a:pPr algn="justLow">
              <a:lnSpc>
                <a:spcPct val="150000"/>
              </a:lnSpc>
            </a:pPr>
            <a:r>
              <a:rPr lang="fa-IR" sz="2000" dirty="0">
                <a:latin typeface="Tahoma" pitchFamily="34" charset="0"/>
                <a:ea typeface="Tahoma" pitchFamily="34" charset="0"/>
                <a:cs typeface="Tahoma" pitchFamily="34" charset="0"/>
              </a:rPr>
              <a:t>کواشیورکور با </a:t>
            </a:r>
            <a:r>
              <a:rPr lang="fa-IR" sz="2000" dirty="0">
                <a:latin typeface="Tahoma" pitchFamily="34" charset="0"/>
                <a:ea typeface="Tahoma" pitchFamily="34" charset="0"/>
                <a:cs typeface="Tahoma" pitchFamily="34" charset="0"/>
                <a:hlinkClick r:id="rId6" tooltip="ورم"/>
              </a:rPr>
              <a:t>ورم</a:t>
            </a:r>
            <a:r>
              <a:rPr lang="fa-IR" sz="2000" dirty="0">
                <a:latin typeface="Tahoma" pitchFamily="34" charset="0"/>
                <a:ea typeface="Tahoma" pitchFamily="34" charset="0"/>
                <a:cs typeface="Tahoma" pitchFamily="34" charset="0"/>
              </a:rPr>
              <a:t>، پوست ترک خورده و پوسته پوسته شده، </a:t>
            </a:r>
            <a:r>
              <a:rPr lang="fa-IR" sz="2000" dirty="0">
                <a:latin typeface="Tahoma" pitchFamily="34" charset="0"/>
                <a:ea typeface="Tahoma" pitchFamily="34" charset="0"/>
                <a:cs typeface="Tahoma" pitchFamily="34" charset="0"/>
                <a:hlinkClick r:id="rId7" tooltip="بی‌اشتهایی"/>
              </a:rPr>
              <a:t>بی‌اشتهایی</a:t>
            </a:r>
            <a:r>
              <a:rPr lang="fa-IR" sz="2000" dirty="0">
                <a:latin typeface="Tahoma" pitchFamily="34" charset="0"/>
                <a:ea typeface="Tahoma" pitchFamily="34" charset="0"/>
                <a:cs typeface="Tahoma" pitchFamily="34" charset="0"/>
              </a:rPr>
              <a:t>، بزرگ شدن </a:t>
            </a:r>
            <a:r>
              <a:rPr lang="fa-IR" sz="2000" dirty="0">
                <a:latin typeface="Tahoma" pitchFamily="34" charset="0"/>
                <a:ea typeface="Tahoma" pitchFamily="34" charset="0"/>
                <a:cs typeface="Tahoma" pitchFamily="34" charset="0"/>
                <a:hlinkClick r:id="rId8" tooltip="کبد"/>
              </a:rPr>
              <a:t>کبد</a:t>
            </a:r>
            <a:r>
              <a:rPr lang="fa-IR" sz="2000" dirty="0">
                <a:latin typeface="Tahoma" pitchFamily="34" charset="0"/>
                <a:ea typeface="Tahoma" pitchFamily="34" charset="0"/>
                <a:cs typeface="Tahoma" pitchFamily="34" charset="0"/>
              </a:rPr>
              <a:t>، ضعف، </a:t>
            </a:r>
            <a:r>
              <a:rPr lang="fa-IR" sz="2000" dirty="0">
                <a:latin typeface="Tahoma" pitchFamily="34" charset="0"/>
                <a:ea typeface="Tahoma" pitchFamily="34" charset="0"/>
                <a:cs typeface="Tahoma" pitchFamily="34" charset="0"/>
                <a:hlinkClick r:id="rId9" tooltip="التهاب"/>
              </a:rPr>
              <a:t>التهاب</a:t>
            </a:r>
            <a:r>
              <a:rPr lang="fa-IR" sz="2000" dirty="0">
                <a:latin typeface="Tahoma" pitchFamily="34" charset="0"/>
                <a:ea typeface="Tahoma" pitchFamily="34" charset="0"/>
                <a:cs typeface="Tahoma" pitchFamily="34" charset="0"/>
              </a:rPr>
              <a:t> و قرمز شدن پوست و موها همراه است. در گذشته گمان می‌رفت که علت این </a:t>
            </a:r>
            <a:r>
              <a:rPr lang="fa-IR" sz="2000" dirty="0">
                <a:latin typeface="Tahoma" pitchFamily="34" charset="0"/>
                <a:ea typeface="Tahoma" pitchFamily="34" charset="0"/>
                <a:cs typeface="Tahoma" pitchFamily="34" charset="0"/>
                <a:hlinkClick r:id="rId10" tooltip="بیماری"/>
              </a:rPr>
              <a:t>بیماری</a:t>
            </a:r>
            <a:r>
              <a:rPr lang="fa-IR" sz="2000" dirty="0">
                <a:latin typeface="Tahoma" pitchFamily="34" charset="0"/>
                <a:ea typeface="Tahoma" pitchFamily="34" charset="0"/>
                <a:cs typeface="Tahoma" pitchFamily="34" charset="0"/>
              </a:rPr>
              <a:t> تنها کمبود </a:t>
            </a:r>
            <a:r>
              <a:rPr lang="fa-IR" sz="2000" dirty="0">
                <a:latin typeface="Tahoma" pitchFamily="34" charset="0"/>
                <a:ea typeface="Tahoma" pitchFamily="34" charset="0"/>
                <a:cs typeface="Tahoma" pitchFamily="34" charset="0"/>
                <a:hlinkClick r:id="rId4" tooltip="پروتئین"/>
              </a:rPr>
              <a:t>پروتئین</a:t>
            </a:r>
            <a:r>
              <a:rPr lang="fa-IR" sz="2000" dirty="0">
                <a:latin typeface="Tahoma" pitchFamily="34" charset="0"/>
                <a:ea typeface="Tahoma" pitchFamily="34" charset="0"/>
                <a:cs typeface="Tahoma" pitchFamily="34" charset="0"/>
              </a:rPr>
              <a:t> است؛ درحالی که تحقیقات اخیر نشان می‌دهند که کمبود </a:t>
            </a:r>
            <a:r>
              <a:rPr lang="fa-IR" sz="2000" dirty="0">
                <a:latin typeface="Tahoma" pitchFamily="34" charset="0"/>
                <a:ea typeface="Tahoma" pitchFamily="34" charset="0"/>
                <a:cs typeface="Tahoma" pitchFamily="34" charset="0"/>
                <a:hlinkClick r:id="rId11" tooltip="ویتامین"/>
              </a:rPr>
              <a:t>ویتامین‌ها</a:t>
            </a:r>
            <a:r>
              <a:rPr lang="fa-IR" sz="2000" dirty="0">
                <a:latin typeface="Tahoma" pitchFamily="34" charset="0"/>
                <a:ea typeface="Tahoma" pitchFamily="34" charset="0"/>
                <a:cs typeface="Tahoma" pitchFamily="34" charset="0"/>
              </a:rPr>
              <a:t>،</a:t>
            </a:r>
            <a:r>
              <a:rPr lang="fa-IR" sz="2000" dirty="0">
                <a:latin typeface="Tahoma" pitchFamily="34" charset="0"/>
                <a:ea typeface="Tahoma" pitchFamily="34" charset="0"/>
                <a:cs typeface="Tahoma" pitchFamily="34" charset="0"/>
                <a:hlinkClick r:id="rId12" tooltip="آنتی‌اکسیدان"/>
              </a:rPr>
              <a:t>آنتی‌اکسیدان‌ها</a:t>
            </a:r>
            <a:r>
              <a:rPr lang="fa-IR" sz="2000" dirty="0">
                <a:latin typeface="Tahoma" pitchFamily="34" charset="0"/>
                <a:ea typeface="Tahoma" pitchFamily="34" charset="0"/>
                <a:cs typeface="Tahoma" pitchFamily="34" charset="0"/>
              </a:rPr>
              <a:t> و </a:t>
            </a:r>
            <a:r>
              <a:rPr lang="fa-IR" sz="2000" dirty="0">
                <a:latin typeface="Tahoma" pitchFamily="34" charset="0"/>
                <a:ea typeface="Tahoma" pitchFamily="34" charset="0"/>
                <a:cs typeface="Tahoma" pitchFamily="34" charset="0"/>
                <a:hlinkClick r:id="rId13" tooltip="مواد معدنی"/>
              </a:rPr>
              <a:t>مواد معدنی</a:t>
            </a:r>
            <a:r>
              <a:rPr lang="fa-IR" sz="2000" dirty="0">
                <a:latin typeface="Tahoma" pitchFamily="34" charset="0"/>
                <a:ea typeface="Tahoma" pitchFamily="34" charset="0"/>
                <a:cs typeface="Tahoma" pitchFamily="34" charset="0"/>
              </a:rPr>
              <a:t> محلول در خون چون </a:t>
            </a:r>
            <a:r>
              <a:rPr lang="fa-IR" sz="2000" dirty="0">
                <a:latin typeface="Tahoma" pitchFamily="34" charset="0"/>
                <a:ea typeface="Tahoma" pitchFamily="34" charset="0"/>
                <a:cs typeface="Tahoma" pitchFamily="34" charset="0"/>
                <a:hlinkClick r:id="rId14" tooltip="آهن"/>
              </a:rPr>
              <a:t>آهن</a:t>
            </a:r>
            <a:r>
              <a:rPr lang="fa-IR" sz="2000"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hlinkClick r:id="rId15" tooltip="پتاسیم"/>
              </a:rPr>
              <a:t>پتاسیم</a:t>
            </a:r>
            <a:r>
              <a:rPr lang="fa-IR" sz="2000" dirty="0">
                <a:latin typeface="Tahoma" pitchFamily="34" charset="0"/>
                <a:ea typeface="Tahoma" pitchFamily="34" charset="0"/>
                <a:cs typeface="Tahoma" pitchFamily="34" charset="0"/>
              </a:rPr>
              <a:t> و </a:t>
            </a:r>
            <a:r>
              <a:rPr lang="fa-IR" sz="2000" dirty="0">
                <a:latin typeface="Tahoma" pitchFamily="34" charset="0"/>
                <a:ea typeface="Tahoma" pitchFamily="34" charset="0"/>
                <a:cs typeface="Tahoma" pitchFamily="34" charset="0"/>
                <a:hlinkClick r:id="rId16" tooltip="منیزیم"/>
              </a:rPr>
              <a:t>منیزیم</a:t>
            </a:r>
            <a:r>
              <a:rPr lang="fa-IR" sz="2000" dirty="0">
                <a:latin typeface="Tahoma" pitchFamily="34" charset="0"/>
                <a:ea typeface="Tahoma" pitchFamily="34" charset="0"/>
                <a:cs typeface="Tahoma" pitchFamily="34" charset="0"/>
              </a:rPr>
              <a:t> نیز نقش مهمی در ابتلا به کواشیورکور دارند.</a:t>
            </a:r>
          </a:p>
        </p:txBody>
      </p:sp>
      <p:pic>
        <p:nvPicPr>
          <p:cNvPr id="5" name="Picture 2" descr="C:\Users\ERAM CO\Desktop\روانشناسی\a38.jpg"/>
          <p:cNvPicPr>
            <a:picLocks noChangeAspect="1" noChangeArrowheads="1"/>
          </p:cNvPicPr>
          <p:nvPr/>
        </p:nvPicPr>
        <p:blipFill>
          <a:blip r:embed="rId17"/>
          <a:srcRect/>
          <a:stretch>
            <a:fillRect/>
          </a:stretch>
        </p:blipFill>
        <p:spPr bwMode="auto">
          <a:xfrm>
            <a:off x="0" y="3857628"/>
            <a:ext cx="3286116" cy="300037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357166"/>
            <a:ext cx="8072494" cy="1938992"/>
          </a:xfrm>
          <a:prstGeom prst="rect">
            <a:avLst/>
          </a:prstGeom>
          <a:noFill/>
        </p:spPr>
        <p:txBody>
          <a:bodyPr wrap="square" rtlCol="1">
            <a:spAutoFit/>
          </a:bodyPr>
          <a:lstStyle/>
          <a:p>
            <a:r>
              <a:rPr lang="fa-IR" sz="2000" dirty="0">
                <a:latin typeface="Tahoma" pitchFamily="34" charset="0"/>
                <a:ea typeface="Tahoma" pitchFamily="34" charset="0"/>
                <a:cs typeface="Tahoma" pitchFamily="34" charset="0"/>
              </a:rPr>
              <a:t>واژهٔ کواشیورکور یک اصطلاح </a:t>
            </a:r>
            <a:r>
              <a:rPr lang="fa-IR" sz="2000" dirty="0">
                <a:latin typeface="Tahoma" pitchFamily="34" charset="0"/>
                <a:ea typeface="Tahoma" pitchFamily="34" charset="0"/>
                <a:cs typeface="Tahoma" pitchFamily="34" charset="0"/>
                <a:hlinkClick r:id="rId2" tooltip="غنا"/>
              </a:rPr>
              <a:t>غنایی</a:t>
            </a:r>
            <a:r>
              <a:rPr lang="fa-IR" sz="2000" dirty="0">
                <a:latin typeface="Tahoma" pitchFamily="34" charset="0"/>
                <a:ea typeface="Tahoma" pitchFamily="34" charset="0"/>
                <a:cs typeface="Tahoma" pitchFamily="34" charset="0"/>
              </a:rPr>
              <a:t> به معنای وضعیت سلامتی کودکی است که به علت تولد فرزند دیگری به طور ناگهانی از شیر مادر محروم می‌شود. در واقع، شیر مادر دارای پروتئین و </a:t>
            </a:r>
            <a:r>
              <a:rPr lang="fa-IR" sz="2000" dirty="0">
                <a:latin typeface="Tahoma" pitchFamily="34" charset="0"/>
                <a:ea typeface="Tahoma" pitchFamily="34" charset="0"/>
                <a:cs typeface="Tahoma" pitchFamily="34" charset="0"/>
                <a:hlinkClick r:id="rId3" tooltip="اسید آمینه"/>
              </a:rPr>
              <a:t>اسیدهای آمینه‌ای</a:t>
            </a:r>
            <a:r>
              <a:rPr lang="fa-IR" sz="2000" dirty="0">
                <a:latin typeface="Tahoma" pitchFamily="34" charset="0"/>
                <a:ea typeface="Tahoma" pitchFamily="34" charset="0"/>
                <a:cs typeface="Tahoma" pitchFamily="34" charset="0"/>
              </a:rPr>
              <a:t> است که برای رشد کودک ضروری هستند. به همین دلیل، جایگزینی آن با </a:t>
            </a:r>
            <a:r>
              <a:rPr lang="fa-IR" sz="2000" dirty="0">
                <a:latin typeface="Tahoma" pitchFamily="34" charset="0"/>
                <a:ea typeface="Tahoma" pitchFamily="34" charset="0"/>
                <a:cs typeface="Tahoma" pitchFamily="34" charset="0"/>
                <a:hlinkClick r:id="rId4" tooltip="رژیم غذایی"/>
              </a:rPr>
              <a:t>رژیم غذایی</a:t>
            </a:r>
            <a:r>
              <a:rPr lang="fa-IR" sz="2000" dirty="0">
                <a:latin typeface="Tahoma" pitchFamily="34" charset="0"/>
                <a:ea typeface="Tahoma" pitchFamily="34" charset="0"/>
                <a:cs typeface="Tahoma" pitchFamily="34" charset="0"/>
              </a:rPr>
              <a:t> غنی از </a:t>
            </a:r>
            <a:r>
              <a:rPr lang="fa-IR" sz="2000" dirty="0">
                <a:latin typeface="Tahoma" pitchFamily="34" charset="0"/>
                <a:ea typeface="Tahoma" pitchFamily="34" charset="0"/>
                <a:cs typeface="Tahoma" pitchFamily="34" charset="0"/>
                <a:hlinkClick r:id="rId5" tooltip="نشاسته"/>
              </a:rPr>
              <a:t>نشاسته</a:t>
            </a:r>
            <a:r>
              <a:rPr lang="fa-IR" sz="2000" dirty="0">
                <a:latin typeface="Tahoma" pitchFamily="34" charset="0"/>
                <a:ea typeface="Tahoma" pitchFamily="34" charset="0"/>
                <a:cs typeface="Tahoma" pitchFamily="34" charset="0"/>
              </a:rPr>
              <a:t> و </a:t>
            </a:r>
            <a:r>
              <a:rPr lang="fa-IR" sz="2000" dirty="0">
                <a:latin typeface="Tahoma" pitchFamily="34" charset="0"/>
                <a:ea typeface="Tahoma" pitchFamily="34" charset="0"/>
                <a:cs typeface="Tahoma" pitchFamily="34" charset="0"/>
                <a:hlinkClick r:id="rId6" tooltip="کربوهیدرات"/>
              </a:rPr>
              <a:t>کربوهیدرات‌ها</a:t>
            </a:r>
            <a:r>
              <a:rPr lang="fa-IR" sz="2000" dirty="0">
                <a:latin typeface="Tahoma" pitchFamily="34" charset="0"/>
                <a:ea typeface="Tahoma" pitchFamily="34" charset="0"/>
                <a:cs typeface="Tahoma" pitchFamily="34" charset="0"/>
              </a:rPr>
              <a:t> و فقیر از نظر پروتئین موجب ابتلا به کواشیوکور می‌شود.</a:t>
            </a:r>
            <a:endParaRPr lang="fa-IR" sz="2000" dirty="0"/>
          </a:p>
        </p:txBody>
      </p:sp>
      <p:pic>
        <p:nvPicPr>
          <p:cNvPr id="5" name="Picture 2" descr="C:\Users\ERAM CO\Desktop\روانشناسی\593.jpg"/>
          <p:cNvPicPr>
            <a:picLocks noChangeAspect="1" noChangeArrowheads="1"/>
          </p:cNvPicPr>
          <p:nvPr/>
        </p:nvPicPr>
        <p:blipFill>
          <a:blip r:embed="rId7"/>
          <a:srcRect/>
          <a:stretch>
            <a:fillRect/>
          </a:stretch>
        </p:blipFill>
        <p:spPr bwMode="auto">
          <a:xfrm>
            <a:off x="-49649" y="2214554"/>
            <a:ext cx="4407303" cy="464344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3372" y="214290"/>
            <a:ext cx="4572000" cy="984885"/>
          </a:xfrm>
          <a:prstGeom prst="rect">
            <a:avLst/>
          </a:prstGeom>
        </p:spPr>
        <p:txBody>
          <a:bodyPr>
            <a:spAutoFit/>
          </a:bodyPr>
          <a:lstStyle/>
          <a:p>
            <a:r>
              <a:rPr lang="fa-IR" sz="4000" b="1" dirty="0">
                <a:ln w="11430"/>
                <a:solidFill>
                  <a:srgbClr val="FFFF00"/>
                </a:solidFill>
                <a:effectLst>
                  <a:outerShdw blurRad="50800" dist="39000" dir="5460000" algn="tl">
                    <a:srgbClr val="000000">
                      <a:alpha val="38000"/>
                    </a:srgbClr>
                  </a:outerShdw>
                </a:effectLst>
              </a:rPr>
              <a:t>سلامت هیجانی:</a:t>
            </a:r>
            <a:br>
              <a:rPr lang="en-US" dirty="0"/>
            </a:br>
            <a:endParaRPr lang="fa-IR" dirty="0"/>
          </a:p>
        </p:txBody>
      </p:sp>
      <p:sp>
        <p:nvSpPr>
          <p:cNvPr id="4" name="TextBox 3"/>
          <p:cNvSpPr txBox="1"/>
          <p:nvPr/>
        </p:nvSpPr>
        <p:spPr>
          <a:xfrm>
            <a:off x="428596" y="1142984"/>
            <a:ext cx="8358246" cy="4708981"/>
          </a:xfrm>
          <a:prstGeom prst="rect">
            <a:avLst/>
          </a:prstGeom>
          <a:noFill/>
        </p:spPr>
        <p:txBody>
          <a:bodyPr wrap="square" rtlCol="1">
            <a:spAutoFit/>
          </a:bodyPr>
          <a:lstStyle/>
          <a:p>
            <a:pPr>
              <a:lnSpc>
                <a:spcPct val="150000"/>
              </a:lnSpc>
            </a:pPr>
            <a:r>
              <a:rPr lang="fa-IR" sz="2000" dirty="0">
                <a:latin typeface="Tahoma" pitchFamily="34" charset="0"/>
                <a:ea typeface="Tahoma" pitchFamily="34" charset="0"/>
                <a:cs typeface="Tahoma" pitchFamily="34" charset="0"/>
              </a:rPr>
              <a:t>ناتوانی در رشد کردن غیر ارگانیک، نوعی اختلال رشد ناشی از فقدان محبت والدین، معمولا در 18 ماهگی نمایان میشود. کودکانی که به آن مبتلا هستند تمام علایم ماراسموس را نشان میدهند – بدن آنها بی رمق به نظر میرسد و گوشه گیر و بی تفاوت هستند. اما هیچ علت ارگانیک (زیستی) برای ناتوانی بدن در رشد کردن یافت نمیشود.</a:t>
            </a:r>
          </a:p>
          <a:p>
            <a:pPr>
              <a:lnSpc>
                <a:spcPct val="150000"/>
              </a:lnSpc>
            </a:pPr>
            <a:r>
              <a:rPr lang="fa-IR" sz="2000" dirty="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معمولا زندگی زناشویی ناخشنود و آشفتگی روانشناختی والدین در این مشکلات جدی پرستاری دخالت دارند. گاهی بچه تحریک پذیر است و رفتارهای تغدیه نابهنجار، مثل مکیدن نامناسب یا استفراغ کردن نشان میدهند – و وضعیتی که به رابطه ی والد – فرزند فشار بیشتری می آورد.</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0144" y="428604"/>
            <a:ext cx="3807453" cy="707886"/>
          </a:xfrm>
          <a:prstGeom prst="rect">
            <a:avLst/>
          </a:prstGeom>
        </p:spPr>
        <p:txBody>
          <a:bodyPr wrap="none">
            <a:spAutoFit/>
          </a:bodyPr>
          <a:lstStyle/>
          <a:p>
            <a:r>
              <a:rPr lang="fa-IR" sz="4000" b="1" dirty="0">
                <a:ln w="11430"/>
                <a:solidFill>
                  <a:srgbClr val="FFFF00"/>
                </a:solidFill>
                <a:effectLst>
                  <a:outerShdw blurRad="50800" dist="39000" dir="5460000" algn="tl">
                    <a:srgbClr val="000000">
                      <a:alpha val="38000"/>
                    </a:srgbClr>
                  </a:outerShdw>
                </a:effectLst>
              </a:rPr>
              <a:t>توانایی های یادگیری:</a:t>
            </a:r>
          </a:p>
        </p:txBody>
      </p:sp>
      <p:sp>
        <p:nvSpPr>
          <p:cNvPr id="5" name="Rectangle 4"/>
          <p:cNvSpPr/>
          <p:nvPr/>
        </p:nvSpPr>
        <p:spPr>
          <a:xfrm>
            <a:off x="857224" y="1500174"/>
            <a:ext cx="7786742" cy="2362185"/>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یادگیری به تغییرات در رفتار بر اثر تجربه اشاره دارد. بچه ها با توانای های فطری یادگیری به دنیا می آیند که به آنها امکان میدهند تا بلافاصله از تجربه، بهره مند شوند. نوباوگان از توانایی دو نوع یادگیری اساسی برخوردارند: شرطی سازی کلاسیک و شرطی سازی کنشگر. آنها از طریق ترجیح دادن طبیعی تحریک تازه نیز یاد میگیرند. </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285720" y="1460242"/>
            <a:ext cx="8572560" cy="3970318"/>
          </a:xfrm>
          <a:prstGeom prst="rect">
            <a:avLst/>
          </a:prstGeom>
          <a:noFill/>
        </p:spPr>
        <p:txBody>
          <a:bodyPr wrap="square" rtlCol="1">
            <a:spAutoFit/>
          </a:bodyPr>
          <a:lstStyle/>
          <a:p>
            <a:pPr algn="justLow" rtl="1">
              <a:buFont typeface="Wingdings" pitchFamily="2" charset="2"/>
              <a:buChar char="Ø"/>
            </a:pPr>
            <a:r>
              <a:rPr lang="fa-IR" sz="2800" b="1" dirty="0">
                <a:latin typeface="Tahoma" pitchFamily="34" charset="0"/>
                <a:ea typeface="Tahoma" pitchFamily="34" charset="0"/>
                <a:cs typeface="2  Titr" pitchFamily="2" charset="-78"/>
              </a:rPr>
              <a:t> بنابراین دستگاه عصبی جانور باید دارای ویژگی های زیر باشد</a:t>
            </a:r>
          </a:p>
          <a:p>
            <a:pPr algn="justLow" rtl="1">
              <a:buFont typeface="Wingdings" pitchFamily="2" charset="2"/>
              <a:buChar char="ü"/>
            </a:pPr>
            <a:endParaRPr lang="fa-IR" sz="2800" b="1" dirty="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a:latin typeface="Tahoma" pitchFamily="34" charset="0"/>
                <a:ea typeface="Tahoma" pitchFamily="34" charset="0"/>
                <a:cs typeface="2  Titr" pitchFamily="2" charset="-78"/>
              </a:rPr>
              <a:t>تاثیر پذیری نسبت به محرک های خارجی</a:t>
            </a:r>
          </a:p>
          <a:p>
            <a:pPr marL="571500" indent="-571500" algn="justLow" rtl="1">
              <a:buFont typeface="+mj-lt"/>
              <a:buAutoNum type="romanUcPeriod"/>
            </a:pPr>
            <a:endParaRPr lang="fa-IR" sz="2800" b="1" dirty="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a:latin typeface="Tahoma" pitchFamily="34" charset="0"/>
                <a:ea typeface="Tahoma" pitchFamily="34" charset="0"/>
                <a:cs typeface="2  Titr" pitchFamily="2" charset="-78"/>
              </a:rPr>
              <a:t>ایجاد یک جریان عصبی » </a:t>
            </a:r>
            <a:r>
              <a:rPr lang="fa-IR" sz="2800" b="1" dirty="0">
                <a:solidFill>
                  <a:srgbClr val="FF0000"/>
                </a:solidFill>
                <a:latin typeface="Tahoma" pitchFamily="34" charset="0"/>
                <a:ea typeface="Tahoma" pitchFamily="34" charset="0"/>
                <a:cs typeface="2  Titr" pitchFamily="2" charset="-78"/>
              </a:rPr>
              <a:t>نشان دهنده تاثیر محرک</a:t>
            </a:r>
            <a:r>
              <a:rPr lang="fa-IR" sz="2800" b="1" dirty="0">
                <a:latin typeface="Tahoma" pitchFamily="34" charset="0"/>
                <a:ea typeface="Tahoma" pitchFamily="34" charset="0"/>
                <a:cs typeface="2  Titr" pitchFamily="2" charset="-78"/>
              </a:rPr>
              <a:t> است</a:t>
            </a:r>
          </a:p>
          <a:p>
            <a:pPr marL="571500" indent="-571500" algn="justLow" rtl="1">
              <a:buFont typeface="+mj-lt"/>
              <a:buAutoNum type="romanUcPeriod"/>
            </a:pPr>
            <a:endParaRPr lang="fa-IR" sz="2800" b="1" dirty="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a:latin typeface="Tahoma" pitchFamily="34" charset="0"/>
                <a:ea typeface="Tahoma" pitchFamily="34" charset="0"/>
                <a:cs typeface="2  Titr" pitchFamily="2" charset="-78"/>
              </a:rPr>
              <a:t>هدایت جریان عصبی</a:t>
            </a:r>
          </a:p>
          <a:p>
            <a:pPr marL="571500" indent="-571500" algn="justLow" rtl="1">
              <a:buFont typeface="+mj-lt"/>
              <a:buAutoNum type="romanUcPeriod"/>
            </a:pPr>
            <a:endParaRPr lang="fa-IR" sz="2800" b="1" dirty="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a:latin typeface="Tahoma" pitchFamily="34" charset="0"/>
                <a:ea typeface="Tahoma" pitchFamily="34" charset="0"/>
                <a:cs typeface="2  Titr" pitchFamily="2" charset="-78"/>
              </a:rPr>
              <a:t>انتقال پیام عصبی از سلولی به سلول دیگر</a:t>
            </a:r>
          </a:p>
        </p:txBody>
      </p:sp>
      <p:sp>
        <p:nvSpPr>
          <p:cNvPr id="7" name="Footer Placeholder 6"/>
          <p:cNvSpPr>
            <a:spLocks noGrp="1"/>
          </p:cNvSpPr>
          <p:nvPr>
            <p:ph type="ftr" sz="quarter" idx="11"/>
          </p:nvPr>
        </p:nvSpPr>
        <p:spPr/>
        <p:txBody>
          <a:bodyPr/>
          <a:lstStyle/>
          <a:p>
            <a:r>
              <a:rPr lang="en-US" dirty="0"/>
              <a:t>www.biology86.blogfa.com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
                                        <p:tgtEl>
                                          <p:spTgt spid="6">
                                            <p:txEl>
                                              <p:pRg st="2" end="2"/>
                                            </p:txEl>
                                          </p:spTgt>
                                        </p:tgtEl>
                                      </p:cBhvr>
                                    </p:animEffect>
                                    <p:anim calcmode="lin" valueType="num">
                                      <p:cBhvr>
                                        <p:cTn id="17" dur="4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
                                        <p:tgtEl>
                                          <p:spTgt spid="6">
                                            <p:txEl>
                                              <p:pRg st="4" end="4"/>
                                            </p:txEl>
                                          </p:spTgt>
                                        </p:tgtEl>
                                      </p:cBhvr>
                                    </p:animEffect>
                                    <p:anim calcmode="lin" valueType="num">
                                      <p:cBhvr>
                                        <p:cTn id="26" dur="4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
                                        <p:tgtEl>
                                          <p:spTgt spid="6">
                                            <p:txEl>
                                              <p:pRg st="6" end="6"/>
                                            </p:txEl>
                                          </p:spTgt>
                                        </p:tgtEl>
                                      </p:cBhvr>
                                    </p:animEffect>
                                    <p:anim calcmode="lin" valueType="num">
                                      <p:cBhvr>
                                        <p:cTn id="35" dur="4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400" fill="hold"/>
                                        <p:tgtEl>
                                          <p:spTgt spid="6">
                                            <p:txEl>
                                              <p:pRg st="6" end="6"/>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100"/>
                                        <p:tgtEl>
                                          <p:spTgt spid="6">
                                            <p:txEl>
                                              <p:pRg st="8" end="8"/>
                                            </p:txEl>
                                          </p:spTgt>
                                        </p:tgtEl>
                                      </p:cBhvr>
                                    </p:animEffect>
                                    <p:anim calcmode="lin" valueType="num">
                                      <p:cBhvr>
                                        <p:cTn id="44" dur="4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5" dur="400" fill="hold"/>
                                        <p:tgtEl>
                                          <p:spTgt spid="6">
                                            <p:txEl>
                                              <p:pRg st="8" end="8"/>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305342"/>
            <a:ext cx="8215370" cy="3785652"/>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در این نوع یادگیری، محرکی خنثی با محرکی به پاسخ بازتابی می انجامد، همایند میشوند. بعد از اینکه دستگاه عصبی بچه  بین این دو محرک ارتباط برقرار کرد، محرک خنثی به تنهایی رفتار را ایجاد خواهد کرد.</a:t>
            </a:r>
          </a:p>
          <a:p>
            <a:pPr>
              <a:lnSpc>
                <a:spcPct val="150000"/>
              </a:lnSpc>
            </a:pP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شرطی سازی کلاسیک به نوباوگان کمک میکند تا تشخیص دهند کدام رویدادها در زندگی روزمره معمولا باهم روی میدهند، بنابراین میتوانند پیش بینی کنند که بعدا چه اتفاقی قرار است روی دهد. در نتیجه، محیط منظم تر و قابل پیش بینی میشود.</a:t>
            </a:r>
            <a:endParaRPr lang="en-US" sz="2000" dirty="0">
              <a:latin typeface="Tahoma" pitchFamily="34" charset="0"/>
              <a:ea typeface="Tahoma" pitchFamily="34" charset="0"/>
              <a:cs typeface="Tahoma" pitchFamily="34" charset="0"/>
            </a:endParaRPr>
          </a:p>
        </p:txBody>
      </p:sp>
      <p:sp>
        <p:nvSpPr>
          <p:cNvPr id="4" name="Rectangle 3"/>
          <p:cNvSpPr/>
          <p:nvPr/>
        </p:nvSpPr>
        <p:spPr>
          <a:xfrm>
            <a:off x="4572000" y="285728"/>
            <a:ext cx="4076757" cy="707886"/>
          </a:xfrm>
          <a:prstGeom prst="rect">
            <a:avLst/>
          </a:prstGeom>
        </p:spPr>
        <p:txBody>
          <a:bodyPr wrap="none">
            <a:spAutoFit/>
          </a:bodyPr>
          <a:lstStyle/>
          <a:p>
            <a:r>
              <a:rPr lang="fa-IR" sz="4000" b="1" dirty="0">
                <a:ln w="11430"/>
                <a:solidFill>
                  <a:srgbClr val="FFFF00"/>
                </a:solidFill>
                <a:effectLst>
                  <a:outerShdw blurRad="50800" dist="39000" dir="5460000" algn="tl">
                    <a:srgbClr val="000000">
                      <a:alpha val="38000"/>
                    </a:srgbClr>
                  </a:outerShdw>
                </a:effectLst>
              </a:rPr>
              <a:t>شرطی سازی کلاسیک:</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857232"/>
            <a:ext cx="8215370" cy="5632311"/>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در شرطی سازی کنشگر، کودک بر محیط عمل یا کنش می کنند و محرک هایی که بعد از رفتار آن ها روی میدهند احتمال وقوع دوباره ی آن رفتار را تغییر میدهند.</a:t>
            </a:r>
          </a:p>
          <a:p>
            <a:pPr>
              <a:lnSpc>
                <a:spcPct val="150000"/>
              </a:lnSpc>
            </a:pP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هنگامی که نوباوگان بزرگتر میشوند، شرطی سازی کنشگر دامنه وسیع تری از پاسخ ها و محرک ها را در بر میگیرد. برای مثال، آویزهای جنبان خاصی را به تخت بچه های 2 تا 6 ماهه نصب می کنند. وقتی که پای بچه را با نخ بلندی به این آویز جنبان وصل میکنند، بچه با لگد پرانی می تواند آن را بچرخاند.</a:t>
            </a:r>
          </a:p>
          <a:p>
            <a:pPr>
              <a:lnSpc>
                <a:spcPct val="150000"/>
              </a:lnSpc>
            </a:pP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شرطی سازی کنشگر در تشکیل روابط اجتماعی نیز نقش مهمی دارد. وقتی که بچه به چشمان یک فرد بزرگسال خیره میشود، او در پاسخ لبخند میزند و بعد بچه دوباره به او نگاه کرده و لبخند میزند.</a:t>
            </a:r>
            <a:endParaRPr lang="en-US" sz="2000" dirty="0">
              <a:latin typeface="Tahoma" pitchFamily="34" charset="0"/>
              <a:ea typeface="Tahoma" pitchFamily="34" charset="0"/>
              <a:cs typeface="Tahoma" pitchFamily="34" charset="0"/>
            </a:endParaRPr>
          </a:p>
        </p:txBody>
      </p:sp>
      <p:sp>
        <p:nvSpPr>
          <p:cNvPr id="4" name="Rectangle 3"/>
          <p:cNvSpPr/>
          <p:nvPr/>
        </p:nvSpPr>
        <p:spPr>
          <a:xfrm>
            <a:off x="4624823" y="214290"/>
            <a:ext cx="3847528" cy="707886"/>
          </a:xfrm>
          <a:prstGeom prst="rect">
            <a:avLst/>
          </a:prstGeom>
        </p:spPr>
        <p:txBody>
          <a:bodyPr wrap="none">
            <a:spAutoFit/>
          </a:bodyPr>
          <a:lstStyle/>
          <a:p>
            <a:r>
              <a:rPr lang="fa-IR" sz="4000" b="1" dirty="0">
                <a:ln w="11430"/>
                <a:solidFill>
                  <a:srgbClr val="FFFF00"/>
                </a:solidFill>
                <a:effectLst>
                  <a:outerShdw blurRad="50800" dist="39000" dir="5460000" algn="tl">
                    <a:srgbClr val="000000">
                      <a:alpha val="38000"/>
                    </a:srgbClr>
                  </a:outerShdw>
                </a:effectLst>
              </a:rPr>
              <a:t>شرطی سازی کنشگر:</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82094"/>
            <a:ext cx="8215370" cy="5170646"/>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هنگام تولد، مغز انسان طوری سازمان یافته است که جذب چیزهای تازه شود. نوباوگان به عنصر تازه ای که وارد محیط آنها شده است به صورت نیرومندتر پاسخ میدهند. خوگیری به کاهش تدریجی در نیرومندی پاسخ به علت تحریک مکرر اشاره دارد. نگاه کردن، ضربان قلب، و آهنگ تنفس همگی کاهش می یابند که این از بی علاقگی خبر میدهد. وقتی که این اتفاق روی میدهد، محرکی تازه – تغییر در محیط – باعث میشود که تاثیرپذیری به سطح بالا برگردد، افزایشی که برگشت نامیده میشود.</a:t>
            </a:r>
          </a:p>
          <a:p>
            <a:pPr>
              <a:lnSpc>
                <a:spcPct val="150000"/>
              </a:lnSpc>
            </a:pP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خوگیری و برگشت ما را قادر می سازند تا توجه خود را روی جنبه هایی از محیط متمرکز کنیم که کمتر درباره آنها میدانیم و از این راه یادگیری را موثرتر میکنند.</a:t>
            </a:r>
            <a:endParaRPr lang="en-US" sz="2000" dirty="0">
              <a:latin typeface="Tahoma" pitchFamily="34" charset="0"/>
              <a:ea typeface="Tahoma" pitchFamily="34" charset="0"/>
              <a:cs typeface="Tahoma" pitchFamily="34" charset="0"/>
            </a:endParaRPr>
          </a:p>
        </p:txBody>
      </p:sp>
      <p:sp>
        <p:nvSpPr>
          <p:cNvPr id="4" name="Rectangle 3"/>
          <p:cNvSpPr/>
          <p:nvPr/>
        </p:nvSpPr>
        <p:spPr>
          <a:xfrm>
            <a:off x="6543619" y="0"/>
            <a:ext cx="1874231" cy="707886"/>
          </a:xfrm>
          <a:prstGeom prst="rect">
            <a:avLst/>
          </a:prstGeom>
        </p:spPr>
        <p:txBody>
          <a:bodyPr wrap="none">
            <a:spAutoFit/>
          </a:bodyPr>
          <a:lstStyle/>
          <a:p>
            <a:r>
              <a:rPr lang="fa-IR" sz="4000" b="1" dirty="0">
                <a:ln w="11430"/>
                <a:solidFill>
                  <a:srgbClr val="FFFF00"/>
                </a:solidFill>
                <a:effectLst>
                  <a:outerShdw blurRad="50800" dist="39000" dir="5460000" algn="tl">
                    <a:srgbClr val="000000">
                      <a:alpha val="38000"/>
                    </a:srgbClr>
                  </a:outerShdw>
                </a:effectLst>
              </a:rPr>
              <a:t>خو گیری:</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82094"/>
            <a:ext cx="8358246" cy="4708981"/>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برگشت به محرک جدید یا ترجیح دادن تازگی، حافظه ی نزدیک نوباوگان را ارزیابی می کند. به این موضوع فکر کنید که وقتی به مکانی برمیگردید که برای مدت طولانی آنجا را ندیده اید، چه اتفاقی می افتد. به جای توجه کردن به تازگی، احتمالا روی جنبه هایی تمرکز می کنید که آشنا هستند: « من آن را تشخیص میدهم – قبلا اینجا بوده ام! ». همچنین، با گذشت زمان، نوباوگان از ترجیح دادن تازگی به ترجیح آشنایی جابجا می شوند. یعنی، آنها به جای برگشت به محرکی تازه، به محرک آشنا برگشت میکنند. پژوهشگران با تمرکز کردن روی این جابجایی، میتوانند از خوگیری برای ارزیابی حافظه دور یا حافظه محرک هایی که نوباوگان چند هفته قبل یا چند ماه قبل با آنها روبرو شده اند نیز استفاده کنند.</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142984"/>
            <a:ext cx="7929618" cy="2400657"/>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پیشرفت های حرکتی بچه ها تاثیر نیرومندی بر روابط اجتماعی آنها دارد.</a:t>
            </a:r>
          </a:p>
          <a:p>
            <a:pPr>
              <a:lnSpc>
                <a:spcPct val="150000"/>
              </a:lnSpc>
            </a:pP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مهارت های حرکتی، توانایی های اجتماعی، شناخت، و زبان با هم رشد کرده و به یکدیگر کمک میکنند.</a:t>
            </a:r>
            <a:endParaRPr lang="en-US" sz="2000" dirty="0">
              <a:latin typeface="Tahoma" pitchFamily="34" charset="0"/>
              <a:ea typeface="Tahoma" pitchFamily="34" charset="0"/>
              <a:cs typeface="Tahoma" pitchFamily="34" charset="0"/>
            </a:endParaRPr>
          </a:p>
          <a:p>
            <a:pPr>
              <a:lnSpc>
                <a:spcPct val="150000"/>
              </a:lnSpc>
            </a:pPr>
            <a:endParaRPr lang="fa-IR" sz="2000" dirty="0">
              <a:latin typeface="Tahoma" pitchFamily="34" charset="0"/>
              <a:ea typeface="Tahoma" pitchFamily="34" charset="0"/>
              <a:cs typeface="Tahoma" pitchFamily="34" charset="0"/>
            </a:endParaRPr>
          </a:p>
        </p:txBody>
      </p:sp>
      <p:sp>
        <p:nvSpPr>
          <p:cNvPr id="4" name="Rectangle 3"/>
          <p:cNvSpPr/>
          <p:nvPr/>
        </p:nvSpPr>
        <p:spPr>
          <a:xfrm>
            <a:off x="6043554" y="357166"/>
            <a:ext cx="2307042" cy="707886"/>
          </a:xfrm>
          <a:prstGeom prst="rect">
            <a:avLst/>
          </a:prstGeom>
        </p:spPr>
        <p:txBody>
          <a:bodyPr wrap="none">
            <a:spAutoFit/>
          </a:bodyPr>
          <a:lstStyle/>
          <a:p>
            <a:r>
              <a:rPr lang="fa-IR" sz="4000" b="1" dirty="0">
                <a:ln w="11430"/>
                <a:solidFill>
                  <a:srgbClr val="FFFF00"/>
                </a:solidFill>
                <a:effectLst>
                  <a:outerShdw blurRad="50800" dist="39000" dir="5460000" algn="tl">
                    <a:srgbClr val="000000">
                      <a:alpha val="38000"/>
                    </a:srgbClr>
                  </a:outerShdw>
                </a:effectLst>
              </a:rPr>
              <a:t>رشد حرکتی:</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1428736"/>
            <a:ext cx="7429552" cy="3600986"/>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رشد حرکتی درشت به کنترل بر اعمالی مثل سینه خیز رفتن، ایستادن، و راه رفتن اشاره دارد که به بچه ها کمک میکنند در محیط گردش کنند. در مقابل، رشد حرکتی ظریف با حرکات کوچکتر، مانند دسترسی و چنگ زدن ارتباط دارد.</a:t>
            </a:r>
          </a:p>
          <a:p>
            <a:pPr>
              <a:lnSpc>
                <a:spcPct val="150000"/>
              </a:lnSpc>
            </a:pPr>
            <a:endParaRPr lang="en-US" sz="2000" dirty="0">
              <a:latin typeface="Tahoma" pitchFamily="34" charset="0"/>
              <a:ea typeface="Tahoma" pitchFamily="34" charset="0"/>
              <a:cs typeface="Tahoma" pitchFamily="34" charset="0"/>
            </a:endParaRPr>
          </a:p>
          <a:p>
            <a:pPr>
              <a:lnSpc>
                <a:spcPct val="150000"/>
              </a:lnSpc>
            </a:pPr>
            <a:r>
              <a:rPr lang="fa-IR" sz="3200" b="1" dirty="0">
                <a:ln w="11430"/>
                <a:solidFill>
                  <a:srgbClr val="FFFF00"/>
                </a:solidFill>
                <a:effectLst>
                  <a:outerShdw blurRad="50800" dist="39000" dir="5460000" algn="tl">
                    <a:srgbClr val="000000">
                      <a:alpha val="38000"/>
                    </a:srgbClr>
                  </a:outerShdw>
                </a:effectLst>
              </a:rPr>
              <a:t>گرایش سری – پایی: </a:t>
            </a:r>
            <a:r>
              <a:rPr lang="fa-IR" sz="2000" dirty="0">
                <a:latin typeface="Tahoma" pitchFamily="34" charset="0"/>
                <a:ea typeface="Tahoma" pitchFamily="34" charset="0"/>
                <a:cs typeface="Tahoma" pitchFamily="34" charset="0"/>
              </a:rPr>
              <a:t>کنترل حرکتی سر قبل از کنترل دست ها و تنه، و کنترل دست ها و تنه قبل از کنترل پاها واقع می شود.</a:t>
            </a:r>
            <a:endParaRPr lang="en-US" sz="2000" dirty="0">
              <a:latin typeface="Tahoma" pitchFamily="34" charset="0"/>
              <a:ea typeface="Tahoma" pitchFamily="34" charset="0"/>
              <a:cs typeface="Tahoma" pitchFamily="34" charset="0"/>
            </a:endParaRPr>
          </a:p>
        </p:txBody>
      </p:sp>
      <p:sp>
        <p:nvSpPr>
          <p:cNvPr id="4" name="Rectangle 3"/>
          <p:cNvSpPr/>
          <p:nvPr/>
        </p:nvSpPr>
        <p:spPr>
          <a:xfrm>
            <a:off x="4691035" y="357166"/>
            <a:ext cx="3334567" cy="707886"/>
          </a:xfrm>
          <a:prstGeom prst="rect">
            <a:avLst/>
          </a:prstGeom>
        </p:spPr>
        <p:txBody>
          <a:bodyPr wrap="none">
            <a:spAutoFit/>
          </a:bodyPr>
          <a:lstStyle/>
          <a:p>
            <a:r>
              <a:rPr lang="fa-IR" sz="4000" b="1" dirty="0">
                <a:ln w="11430"/>
                <a:solidFill>
                  <a:srgbClr val="FFFF00"/>
                </a:solidFill>
                <a:effectLst>
                  <a:outerShdw blurRad="50800" dist="39000" dir="5460000" algn="tl">
                    <a:srgbClr val="000000">
                      <a:alpha val="38000"/>
                    </a:srgbClr>
                  </a:outerShdw>
                </a:effectLst>
              </a:rPr>
              <a:t>توالی رشد حرکتی:</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285728"/>
            <a:ext cx="8215370" cy="4339650"/>
          </a:xfrm>
          <a:prstGeom prst="rect">
            <a:avLst/>
          </a:prstGeom>
        </p:spPr>
        <p:txBody>
          <a:bodyPr wrap="square">
            <a:spAutoFit/>
          </a:bodyPr>
          <a:lstStyle/>
          <a:p>
            <a:pPr>
              <a:lnSpc>
                <a:spcPct val="150000"/>
              </a:lnSpc>
            </a:pPr>
            <a:r>
              <a:rPr lang="fa-IR" sz="3200" b="1" dirty="0">
                <a:ln w="11430"/>
                <a:solidFill>
                  <a:srgbClr val="FFFF00"/>
                </a:solidFill>
                <a:effectLst>
                  <a:outerShdw blurRad="50800" dist="39000" dir="5460000" algn="tl">
                    <a:srgbClr val="000000">
                      <a:alpha val="38000"/>
                    </a:srgbClr>
                  </a:outerShdw>
                </a:effectLst>
              </a:rPr>
              <a:t>گرایش مرکزی – پیرامونی: </a:t>
            </a:r>
            <a:r>
              <a:rPr lang="fa-IR" sz="2000" dirty="0">
                <a:latin typeface="Tahoma" pitchFamily="34" charset="0"/>
                <a:ea typeface="Tahoma" pitchFamily="34" charset="0"/>
                <a:cs typeface="Tahoma" pitchFamily="34" charset="0"/>
              </a:rPr>
              <a:t>کنترل سر، تنه، و بازو قبل از هماهنگی دست ها و انگشتان واقع میشود. شباهت بین رشد جسمانی و حرکتی از مشارکت ژنتیک در پیشرفت حرکتی خبر میدهد.</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نباید تصور کنیم که مهارت های حرکتی، دستاوردهای نامربوطی هستند که از جدول زمانی رسش ثابتی پیروی میکنند، بلکه هر مهارتی حاصل دستاوردهای حرکتی قبلی است و به مهارت های جدید کمک میکند.</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چند عامل تاثیرگذار – درون و بیرون از کودک – در 2 سال اول، باهم به تغییرات گسترده در مهارت های حرکتی کمک میکنند</a:t>
            </a:r>
            <a:r>
              <a:rPr lang="fa-IR" dirty="0"/>
              <a:t>.</a:t>
            </a:r>
            <a:endParaRPr lang="en-US" dirty="0"/>
          </a:p>
          <a:p>
            <a:endParaRPr lang="fa-I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14290"/>
            <a:ext cx="8286808" cy="6001643"/>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تنوع فرهنگی در رشد حرکتی</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dirty="0">
                <a:latin typeface="Tahoma" pitchFamily="34" charset="0"/>
                <a:ea typeface="Tahoma" pitchFamily="34" charset="0"/>
                <a:cs typeface="Tahoma" pitchFamily="34" charset="0"/>
              </a:rPr>
              <a:t>پژوهش های میان فرهنگی نشان می دهند که چگونه فرصت های حرکت اولیه و محیط تحریک کننده به رشد حرکتی  کمک  می کنند  .  تقریباً  نیم  قرن  پیش  ،  وین دیس ( 1960 ) کودکانی را در پرورشگاه های ایران مورد مشاهده قرار داد که از محیط های تحریک کننده که کودکان را به فراگیری مهارت های حرکتی ترغیب می کنند محروم شده بودند . این بچه ها روزهای خود را در حالی که به پشت در تخت های خود دراز کشیده بودند سپری می کردند بدون اینکه اسباب بازی هایی برای بازی کردن داشته باشند . در نتیجه ، اغلب آنها بعد از 2 سالگی ، خودشان حرکت نکردند  . سرانجام وقتی که آنها حرکت کردند ، تجربه مدام خوابیدن روی پشت باعث شده بود که به جای اینکه روی دستها و زانوان خود سینه خیز بروند ، در حالت نشسته حرکت کنند  .  چون  بچه هایی  که  نشسته  حرکت  می کنند با پاها نه دستهای خود به مبلمان برخورد می کنند ، خیلی کمتر احتمال دارد که هنگام آمادگی برای راه رفتن ، خود را برای وضعیت ایستادن بالا بکشند . تنوع فرهنگی در شیوه های فرزند پروری نیز بر رشد حرکتی تأثیر دارد .</a:t>
            </a:r>
            <a:endParaRPr lang="en-US" dirty="0">
              <a:latin typeface="Tahoma" pitchFamily="34" charset="0"/>
              <a:ea typeface="Tahoma" pitchFamily="34" charset="0"/>
              <a:cs typeface="Tahom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571480"/>
            <a:ext cx="8072494" cy="5632311"/>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رشد حرکتی ظریف : دسترسی و چنگ زدن</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از بین تمام مهارت های حرکتی ، دسترسی بیشترین نقش را در رشد شناختی کودک ایفا می کند زیرا دریچه کاملاً تازه ای را به کاویدن محیط می گشاید . نوباوگان با چنگ زدن به چیزها ، سر و ته کردن آنها ، و دیدن اینکه وقتی آنها را رها می کنند چه اتفاقی می افتد ، مقدار زیادی درباره ریخت ، صدا ، و احساس اشیاء آگاهی کسب می کنند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نوزادان پیچ و تاب های ناهماهنگی به سمت اشیای موجود در مقابل آنها می خورند که پیش دسترسی نامیده می شود . چون آنها نمی توانند بازوها و دستهای خود را کنترل کنند ، به ندرت با اشیا تماس برقرار می کنند . پیش دسترسی ، مانند بازتاب های نوزاد ، سرانجام در حدود 7 هفتگی ناپدید می شود .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857232"/>
            <a:ext cx="8001056" cy="3323987"/>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در حدود 3 ماهگی ، زمانی که نوباوگان خیره شدن  و کنترل دست و شانه را پرورش می دهند ، دسترسی دوباره پدیدار می شود  و دقت آن به تدریج بهبود می یابد . در 7 ماهگی ، دستها مستقل تر می شوند ؛ نوباوگان می توانند با دراز کردن فقط یک دست به جای هر دو دست ، به اشیاء دسترسی پیدا کنند .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نوباوگان در پایان سال اول ، از شصت و انگشت اشاره در چنگ زدن چنگالی کاملاً هماهنگ استفاده می کنند . </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381000" y="1447800"/>
            <a:ext cx="8458200" cy="5509200"/>
          </a:xfrm>
          <a:prstGeom prst="rect">
            <a:avLst/>
          </a:prstGeom>
          <a:noFill/>
        </p:spPr>
        <p:txBody>
          <a:bodyPr wrap="square" rtlCol="1">
            <a:spAutoFit/>
          </a:bodyPr>
          <a:lstStyle/>
          <a:p>
            <a:pPr algn="justLow" rtl="1">
              <a:buFont typeface="Wingdings" pitchFamily="2" charset="2"/>
              <a:buChar char="Ø"/>
            </a:pPr>
            <a:r>
              <a:rPr lang="fa-IR" sz="3200" b="1" dirty="0">
                <a:latin typeface="Tahoma" pitchFamily="34" charset="0"/>
                <a:ea typeface="Tahoma" pitchFamily="34" charset="0"/>
                <a:cs typeface="2  Titr" pitchFamily="2" charset="-78"/>
              </a:rPr>
              <a:t> کار نورون ها </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نورون ها، </a:t>
            </a:r>
            <a:r>
              <a:rPr lang="fa-IR" sz="3200" b="1" dirty="0">
                <a:solidFill>
                  <a:srgbClr val="FF0000"/>
                </a:solidFill>
                <a:latin typeface="Tahoma" pitchFamily="34" charset="0"/>
                <a:ea typeface="Tahoma" pitchFamily="34" charset="0"/>
                <a:cs typeface="2  Titr" pitchFamily="2" charset="-78"/>
              </a:rPr>
              <a:t>سلول های اصلی </a:t>
            </a:r>
            <a:r>
              <a:rPr lang="fa-IR" sz="3200" b="1" dirty="0">
                <a:latin typeface="Tahoma" pitchFamily="34" charset="0"/>
                <a:ea typeface="Tahoma" pitchFamily="34" charset="0"/>
                <a:cs typeface="2  Titr" pitchFamily="2" charset="-78"/>
              </a:rPr>
              <a:t>بافت عصبی می باشند</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نورون ها تحریکات محیطی را </a:t>
            </a:r>
            <a:r>
              <a:rPr lang="fa-IR" sz="3200" b="1" dirty="0">
                <a:solidFill>
                  <a:srgbClr val="FF0000"/>
                </a:solidFill>
                <a:latin typeface="Tahoma" pitchFamily="34" charset="0"/>
                <a:ea typeface="Tahoma" pitchFamily="34" charset="0"/>
                <a:cs typeface="2  Titr" pitchFamily="2" charset="-78"/>
              </a:rPr>
              <a:t>دریافت</a:t>
            </a:r>
            <a:r>
              <a:rPr lang="fa-IR" sz="3200" b="1" dirty="0">
                <a:latin typeface="Tahoma" pitchFamily="34" charset="0"/>
                <a:ea typeface="Tahoma" pitchFamily="34" charset="0"/>
                <a:cs typeface="2  Titr" pitchFamily="2" charset="-78"/>
              </a:rPr>
              <a:t> و </a:t>
            </a:r>
            <a:r>
              <a:rPr lang="fa-IR" sz="3200" b="1" dirty="0">
                <a:solidFill>
                  <a:srgbClr val="FF0000"/>
                </a:solidFill>
                <a:latin typeface="Tahoma" pitchFamily="34" charset="0"/>
                <a:ea typeface="Tahoma" pitchFamily="34" charset="0"/>
                <a:cs typeface="2  Titr" pitchFamily="2" charset="-78"/>
              </a:rPr>
              <a:t>تولید</a:t>
            </a:r>
            <a:r>
              <a:rPr lang="fa-IR" sz="3200" b="1" dirty="0">
                <a:latin typeface="Tahoma" pitchFamily="34" charset="0"/>
                <a:ea typeface="Tahoma" pitchFamily="34" charset="0"/>
                <a:cs typeface="2  Titr" pitchFamily="2" charset="-78"/>
              </a:rPr>
              <a:t> پیام عصبی می کنند</a:t>
            </a:r>
          </a:p>
          <a:p>
            <a:pPr algn="justLow" rtl="1">
              <a:buFont typeface="Wingdings" pitchFamily="2" charset="2"/>
              <a:buChar char="ü"/>
            </a:pPr>
            <a:endParaRPr lang="fa-IR" sz="3200" b="1" dirty="0">
              <a:latin typeface="Tahoma" pitchFamily="34" charset="0"/>
              <a:ea typeface="Tahoma" pitchFamily="34" charset="0"/>
              <a:cs typeface="2  Titr" pitchFamily="2" charset="-78"/>
            </a:endParaRPr>
          </a:p>
          <a:p>
            <a:pPr algn="justLow" rtl="1">
              <a:buFont typeface="Wingdings" pitchFamily="2" charset="2"/>
              <a:buChar char="ü"/>
            </a:pPr>
            <a:r>
              <a:rPr lang="fa-IR" sz="3200" b="1" dirty="0">
                <a:latin typeface="Tahoma" pitchFamily="34" charset="0"/>
                <a:ea typeface="Tahoma" pitchFamily="34" charset="0"/>
                <a:cs typeface="2  Titr" pitchFamily="2" charset="-78"/>
              </a:rPr>
              <a:t>نورون ها پیام های عصبی به بافت ها واندام های بدن مثل : ماهیچه ها، غده ها و نورون های دیگر انتقال می دهند</a:t>
            </a:r>
          </a:p>
          <a:p>
            <a:pPr algn="justLow" rtl="1">
              <a:buFont typeface="Wingdings" pitchFamily="2" charset="2"/>
              <a:buChar char="ü"/>
            </a:pPr>
            <a:endParaRPr lang="fa-IR" sz="3200" dirty="0"/>
          </a:p>
        </p:txBody>
      </p:sp>
      <p:sp>
        <p:nvSpPr>
          <p:cNvPr id="7" name="Footer Placeholder 6"/>
          <p:cNvSpPr>
            <a:spLocks noGrp="1"/>
          </p:cNvSpPr>
          <p:nvPr>
            <p:ph type="ftr" sz="quarter" idx="11"/>
          </p:nvPr>
        </p:nvSpPr>
        <p:spPr/>
        <p:txBody>
          <a:bodyPr/>
          <a:lstStyle/>
          <a:p>
            <a:r>
              <a:rPr lang="en-US"/>
              <a:t>www.biology86.blogfa.com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p:cTn id="28"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428604"/>
            <a:ext cx="8072494" cy="4708981"/>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رشد ادراکی:</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در فصل 3 آموختید که احساس های لامسه ، چشایی ، بویایی و شنوایی  - اما نه بینایی  - هنگام تولد به طرز چشمگیری رشد کرده اند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به خاطر بیاورید که در فصل 3 برای بحث کردن درباره این توانایی ها از اصطلاح احساس استفاده کردیم  . اکنون از کلمه ادراک استفاده می کنیم . (( احساس )) به فرآیند نسبتاً منفعلی اشاره دارد – آنچه که گیرنده های بدن هنگام قرار گرفتن در معرض تحریک تشخیص  می دهند  –  در  حالی  که  (( ادراک )) فعال است : وقتی درک می کنیم ، آنچه را که می بینیم سازمان دهی  و تعبیر می کنیم .</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857232"/>
            <a:ext cx="8072494" cy="4247317"/>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شنوایی:</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بچه ها صداها را در الگوهای به  طور  فزاینده ای پیچیده سازمان می دهند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بین 4 تا 7 ماهگی ، نوباوگان از احساس عبارت بندی موسیقی برخوردارند : در پایان سال اول ، آنها ملودی یکسانی را که با مایه متفاوتی نواخته شود ، تشخیص می دهند . وقتی که توالی صوت فقط اندکی تغییر کند ، آنها می توانند بگویند که آن ملودی دیگر یکسان نیست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تأثیر پذیر بودن نسبت به صدا ، به کاوش محیط از طریق دیدن و لمس کردن کمک می کند .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0"/>
            <a:ext cx="8072494" cy="6555641"/>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بینایی:</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انسان ها برای کاوش کردن محیط ، بیشتر از هر حس دیگری به بینایی وابسته هستند . با اینکه در ابتدا  دنیای  دیداری  بچه  گسیخته  است  ،  اما  در  7 تا  8  ماه  اول  زندگی  دستخوش  تغییرات   فوق العاده ای می شود .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رسش سریع چشم  و مراکز بینایی در قشر مخ ، به رشد بینایی کمک می کند. در حدود 2 ماهگی ، نوباوگان  می توانند مانند بزرگسالان روی اشیاء تمرکز کرده و رنگها را تشخیص دهند . تیزی بینایی ( ظرافت تشخیص ) در طول سال اول بهبود می یابد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هنگامی که بچه ها میدان دیداری خود را کاوش می کنند ، به خصوصیات اشیاء و نحوه ای که در فضا ترتیب یافته اند ، پی می برند . برای اینکه بفهمیم چگونه آنها این کار را انجام می دهند ، اجازه دهید رشد دو جنبه از بینایی ، یعنی ادراک عمق   و طرح را بررسی کنیم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85728"/>
            <a:ext cx="8143932" cy="6555641"/>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ادراک عمق :</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ادارک عمق توانایی قضاوت کردن درباره فاصله اشیاء از یکدیگر و خودمان است  . ادارک  عمق برای طرح  و ترکیب محیط  و برای هدایت کردن فعالیت حرکتی اهمیت دارد . بچه ها برای دسترسی به اشیاء باید ادراک عمق داشته باشند . بعداً ، وقتی که نوباوگان سینه خیز می روند ، ادراک عمق به آنها کمک می کند به اسباب و اثاثیه برخورد نکنند  و از پله ها نیفتند .</a:t>
            </a:r>
            <a:endParaRPr lang="en-US" sz="2000" dirty="0">
              <a:latin typeface="Tahoma" pitchFamily="34" charset="0"/>
              <a:ea typeface="Tahoma" pitchFamily="34" charset="0"/>
              <a:cs typeface="Tahoma" pitchFamily="34" charset="0"/>
            </a:endParaRPr>
          </a:p>
          <a:p>
            <a:pPr>
              <a:lnSpc>
                <a:spcPct val="150000"/>
              </a:lnSpc>
            </a:pPr>
            <a:r>
              <a:rPr lang="fa-IR" sz="4000" b="1" dirty="0">
                <a:ln w="11430"/>
                <a:solidFill>
                  <a:srgbClr val="FFFF00"/>
                </a:solidFill>
                <a:effectLst>
                  <a:outerShdw blurRad="50800" dist="39000" dir="5460000" algn="tl">
                    <a:srgbClr val="000000">
                      <a:alpha val="38000"/>
                    </a:srgbClr>
                  </a:outerShdw>
                </a:effectLst>
              </a:rPr>
              <a:t>حرکت مستقل و ادراک عمق</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بچه ها در اثر تجربیات زیادی که هر روز کسب می کنند ، به تدریج می فهمند که چگونه از نشانه های عمق برای پی بردن به خطر افتادن استفاده کنند . اما چون از دست دادن کنترل بدن که به افتادن منجر می شود در مورد هر وضعیت بدن تفاوت زیادی دارد ، بچه ها باید به طور مجزا برای هر وضع بدن در معرض این یادگیری قرار بگیرند .</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000108"/>
            <a:ext cx="8143932" cy="5632311"/>
          </a:xfrm>
          <a:prstGeom prst="rect">
            <a:avLst/>
          </a:prstGeom>
        </p:spPr>
        <p:txBody>
          <a:bodyPr wrap="square">
            <a:spAutoFit/>
          </a:bodyPr>
          <a:lstStyle/>
          <a:p>
            <a:pPr>
              <a:lnSpc>
                <a:spcPct val="150000"/>
              </a:lnSpc>
            </a:pPr>
            <a:r>
              <a:rPr lang="fa-IR" sz="2000" dirty="0">
                <a:latin typeface="Tahoma" pitchFamily="34" charset="0"/>
                <a:ea typeface="Tahoma" pitchFamily="34" charset="0"/>
                <a:cs typeface="Tahoma" pitchFamily="34" charset="0"/>
              </a:rPr>
              <a:t>حتی نوزادان نگاه کردن به محرک های طرح دار را به محرک های ساده ترجیح میدهند. هنگامی که نوباوگان بزرگتر میشوند، طرح های پیچیده تر را ترجیح میدهند.</a:t>
            </a:r>
          </a:p>
          <a:p>
            <a:pPr>
              <a:lnSpc>
                <a:spcPct val="150000"/>
              </a:lnSpc>
            </a:pPr>
            <a:r>
              <a:rPr lang="fa-IR" sz="2000" dirty="0">
                <a:latin typeface="Tahoma" pitchFamily="34" charset="0"/>
                <a:ea typeface="Tahoma" pitchFamily="34" charset="0"/>
                <a:cs typeface="Tahoma" pitchFamily="34" charset="0"/>
              </a:rPr>
              <a:t>اصل کلی به نام حساسیت نسبت به تضاد این ترجیحات طرح اولیه را توضیح میدهد. تضاد به تفاوت در مقدار نور بین مناطق مجاور در یک طرح اشاره دارد. اگر بچه ها نسبت به تضاد موجود در دو طرح یا بیشتر حساس باشند، طرحی را که تضاد بیشتری دارد را ترجیح میدهند. </a:t>
            </a:r>
          </a:p>
          <a:p>
            <a:pPr>
              <a:lnSpc>
                <a:spcPct val="150000"/>
              </a:lnSpc>
            </a:pPr>
            <a:r>
              <a:rPr lang="fa-IR" sz="2000" dirty="0">
                <a:latin typeface="Tahoma" pitchFamily="34" charset="0"/>
                <a:ea typeface="Tahoma" pitchFamily="34" charset="0"/>
                <a:cs typeface="Tahoma" pitchFamily="34" charset="0"/>
              </a:rPr>
              <a:t>نوباوگان در اثر مواجه مکرر با صورت مادرشان، فورا یاد میگیرند صورت او را به صورت زن غریبه ترجیح دهند.</a:t>
            </a:r>
          </a:p>
          <a:p>
            <a:pPr>
              <a:lnSpc>
                <a:spcPct val="150000"/>
              </a:lnSpc>
            </a:pPr>
            <a:r>
              <a:rPr lang="fa-IR" sz="2000" dirty="0">
                <a:latin typeface="Tahoma" pitchFamily="34" charset="0"/>
                <a:ea typeface="Tahoma" pitchFamily="34" charset="0"/>
                <a:cs typeface="Tahoma" pitchFamily="34" charset="0"/>
              </a:rPr>
              <a:t>در در حدود 3 ماهگی، نوباوگان ویژگی های چهره های مختلف را تشخیص میدهند.</a:t>
            </a:r>
          </a:p>
          <a:p>
            <a:pPr>
              <a:lnSpc>
                <a:spcPct val="150000"/>
              </a:lnSpc>
            </a:pPr>
            <a:r>
              <a:rPr lang="fa-IR" sz="2000" dirty="0">
                <a:latin typeface="Tahoma" pitchFamily="34" charset="0"/>
                <a:ea typeface="Tahoma" pitchFamily="34" charset="0"/>
                <a:cs typeface="Tahoma" pitchFamily="34" charset="0"/>
              </a:rPr>
              <a:t>در 5 ماهگی، جلوه های هیجانی را به صورت کل های معنی دار درک میکنند. </a:t>
            </a:r>
          </a:p>
        </p:txBody>
      </p:sp>
      <p:sp>
        <p:nvSpPr>
          <p:cNvPr id="4" name="Rectangle 3"/>
          <p:cNvSpPr/>
          <p:nvPr/>
        </p:nvSpPr>
        <p:spPr>
          <a:xfrm>
            <a:off x="4614794" y="0"/>
            <a:ext cx="3990195" cy="901593"/>
          </a:xfrm>
          <a:prstGeom prst="rect">
            <a:avLst/>
          </a:prstGeom>
        </p:spPr>
        <p:txBody>
          <a:bodyPr wrap="non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ادراک طرح و صورت:</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357158" y="214290"/>
          <a:ext cx="8067164" cy="6000792"/>
        </p:xfrm>
        <a:graphic>
          <a:graphicData uri="http://schemas.openxmlformats.org/drawingml/2006/table">
            <a:tbl>
              <a:tblPr rtl="1" firstRow="1" firstCol="1" bandRow="1">
                <a:tableStyleId>{5C22544A-7EE6-4342-B048-85BDC9FD1C3A}</a:tableStyleId>
              </a:tblPr>
              <a:tblGrid>
                <a:gridCol w="1031992">
                  <a:extLst>
                    <a:ext uri="{9D8B030D-6E8A-4147-A177-3AD203B41FA5}">
                      <a16:colId xmlns:a16="http://schemas.microsoft.com/office/drawing/2014/main" val="20000"/>
                    </a:ext>
                  </a:extLst>
                </a:gridCol>
                <a:gridCol w="2756275">
                  <a:extLst>
                    <a:ext uri="{9D8B030D-6E8A-4147-A177-3AD203B41FA5}">
                      <a16:colId xmlns:a16="http://schemas.microsoft.com/office/drawing/2014/main" val="20001"/>
                    </a:ext>
                  </a:extLst>
                </a:gridCol>
                <a:gridCol w="2282927">
                  <a:extLst>
                    <a:ext uri="{9D8B030D-6E8A-4147-A177-3AD203B41FA5}">
                      <a16:colId xmlns:a16="http://schemas.microsoft.com/office/drawing/2014/main" val="20002"/>
                    </a:ext>
                  </a:extLst>
                </a:gridCol>
                <a:gridCol w="1995970">
                  <a:extLst>
                    <a:ext uri="{9D8B030D-6E8A-4147-A177-3AD203B41FA5}">
                      <a16:colId xmlns:a16="http://schemas.microsoft.com/office/drawing/2014/main" val="20003"/>
                    </a:ext>
                  </a:extLst>
                </a:gridCol>
              </a:tblGrid>
              <a:tr h="1285884">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 </a:t>
                      </a:r>
                      <a:endParaRPr lang="en-US" sz="1100">
                        <a:effectLst/>
                      </a:endParaRPr>
                    </a:p>
                    <a:p>
                      <a:pPr algn="r" rtl="1">
                        <a:lnSpc>
                          <a:spcPct val="107000"/>
                        </a:lnSpc>
                        <a:spcAft>
                          <a:spcPts val="0"/>
                        </a:spcAft>
                      </a:pPr>
                      <a:r>
                        <a:rPr lang="fa-IR" sz="1200">
                          <a:effectLst/>
                        </a:rPr>
                        <a:t>تولد تا 1 ماهگی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2 تا 4 ماهگی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5 تا 12 ماهگی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285884">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ادراک عمق</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حساسیت نسبت به نشانه های متحرک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حساسیت نسبت به نشانه های دوچشمی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حساسیت نسبت به نشانه های تصویری ؛ احتیاط نشان دادن در مورد ارتفاعات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714512">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ادراک طرح</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ترجیح دادن طرح های دارای دارای عناصر بزرگ             </a:t>
                      </a:r>
                      <a:endParaRPr lang="en-US" sz="1100">
                        <a:effectLst/>
                      </a:endParaRPr>
                    </a:p>
                    <a:p>
                      <a:pPr algn="r" rtl="1">
                        <a:lnSpc>
                          <a:spcPct val="150000"/>
                        </a:lnSpc>
                        <a:spcAft>
                          <a:spcPts val="0"/>
                        </a:spcAft>
                      </a:pPr>
                      <a:r>
                        <a:rPr lang="fa-IR" sz="1200">
                          <a:effectLst/>
                        </a:rPr>
                        <a:t>کاوش دیداری به حاشیه محرک  و ویژگیهای تکی و پر تضاد محدود است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کاوش دیداری کل محرک  ، از جمله ویژگیهای درونی ترکیب کردن عناصر طرح در کل سازمان یافته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تشخیص دادن طرح هایی که به طور فزاینده ای پیچیده و عمنی دار هستند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714512">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ادراک صورت</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طرح ساده و شبه صورت ترجیح داده می شود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100">
                          <a:effectLst/>
                        </a:rPr>
                        <a:t>طرح صورت پیچیده به طرح های دیگری که از نظر پیچیدگی برابر هستند ترجیح داده می شود و ویژگیهای صورت مادر به ویژگیهای زن غریبه ترجیح داده می شوند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dirty="0">
                          <a:effectLst/>
                        </a:rPr>
                        <a:t>تشخیص ریزبافت چهره ها ، از جمله توانایی درک کردن جلوه های هیجانی به صورت کل های سازمان یافته</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428604"/>
            <a:ext cx="8072494" cy="6093976"/>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ادراک چند وجهی:</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در ادراک چند وجهی ما به این جریان اطلاعات بینایی ، شنوایی ، لامسه ، بویایی ، و چشایی با درک کردن اشیاء و رویدادها به صورت کل های یکپارچه معنی می دهیم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به خاطر بیاورید که نوزادان به جهت کلی صدا برمی گردند و خود را به  شیوه ای  ابتدایی  به  اشیاء  می رسانند  . این رفتارها حکایت از آن دارند که نوباوگان انتظار دارند نور ، صدا ، و تماس با هم روی دهند  .</a:t>
            </a:r>
          </a:p>
          <a:p>
            <a:pPr>
              <a:lnSpc>
                <a:spcPct val="150000"/>
              </a:lnSpc>
            </a:pPr>
            <a:r>
              <a:rPr lang="fa-IR" sz="2000" dirty="0">
                <a:latin typeface="Tahoma" pitchFamily="34" charset="0"/>
                <a:ea typeface="Tahoma" pitchFamily="34" charset="0"/>
                <a:cs typeface="Tahoma" pitchFamily="34" charset="0"/>
              </a:rPr>
              <a:t>حساسیت چند وجهی برای رشد ادراکی اهمیت دارد. در چند ماه اول، همگامی که بیشتر تحریک ها ناآشنا و گیج کننده هستند، حساسیت چند وجهی بچه ها را قادر میسازد تا به همبستگی های معنی دار بین درون داد های حسی توجه کرده و به محیط اطراف خود معنی بدهد. ادراک چندوجهی، به پردازش اجتماعی و زبان نیز کمک میکند.</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571480"/>
            <a:ext cx="8501122" cy="5632311"/>
          </a:xfrm>
          <a:prstGeom prst="rect">
            <a:avLst/>
          </a:prstGeom>
        </p:spPr>
        <p:txBody>
          <a:bodyPr wrap="square">
            <a:spAutoFit/>
          </a:bodyPr>
          <a:lstStyle/>
          <a:p>
            <a:pPr>
              <a:lnSpc>
                <a:spcPct val="150000"/>
              </a:lnSpc>
            </a:pPr>
            <a:r>
              <a:rPr lang="fa-IR" sz="4000" b="1" dirty="0">
                <a:ln w="11430"/>
                <a:solidFill>
                  <a:srgbClr val="FFFF00"/>
                </a:solidFill>
                <a:effectLst>
                  <a:outerShdw blurRad="50800" dist="39000" dir="5460000" algn="tl">
                    <a:srgbClr val="000000">
                      <a:alpha val="38000"/>
                    </a:srgbClr>
                  </a:outerShdw>
                </a:effectLst>
              </a:rPr>
              <a:t>آگاهی از رشد ادراکی :</a:t>
            </a:r>
            <a:endParaRPr lang="en-US" sz="4000" b="1" dirty="0">
              <a:ln w="11430"/>
              <a:solidFill>
                <a:srgbClr val="FFFF00"/>
              </a:solidFill>
              <a:effectLst>
                <a:outerShdw blurRad="50800" dist="39000" dir="5460000" algn="tl">
                  <a:srgbClr val="000000">
                    <a:alpha val="38000"/>
                  </a:srgbClr>
                </a:outerShdw>
              </a:effectLst>
            </a:endParaRPr>
          </a:p>
          <a:p>
            <a:pPr>
              <a:lnSpc>
                <a:spcPct val="150000"/>
              </a:lnSpc>
            </a:pPr>
            <a:r>
              <a:rPr lang="fa-IR" sz="2000" dirty="0">
                <a:latin typeface="Tahoma" pitchFamily="34" charset="0"/>
                <a:ea typeface="Tahoma" pitchFamily="34" charset="0"/>
                <a:cs typeface="Tahoma" pitchFamily="34" charset="0"/>
              </a:rPr>
              <a:t>طبق نظریه تمایز گیبسون ، نوباوگان به طور فعال ، ویژگیهای تغییر ناپذیر محیط را در دنیای ادراکی دائماً در حال تغییر جستجو می کنند  - ویژگیهایی که ثابت می مانند .</a:t>
            </a:r>
            <a:endParaRPr lang="en-US" sz="2000" dirty="0">
              <a:latin typeface="Tahoma" pitchFamily="34" charset="0"/>
              <a:ea typeface="Tahoma" pitchFamily="34" charset="0"/>
              <a:cs typeface="Tahoma" pitchFamily="34" charset="0"/>
            </a:endParaRPr>
          </a:p>
          <a:p>
            <a:pPr>
              <a:lnSpc>
                <a:spcPct val="150000"/>
              </a:lnSpc>
            </a:pPr>
            <a:r>
              <a:rPr lang="fa-IR" sz="2000" dirty="0">
                <a:latin typeface="Tahoma" pitchFamily="34" charset="0"/>
                <a:ea typeface="Tahoma" pitchFamily="34" charset="0"/>
                <a:cs typeface="Tahoma" pitchFamily="34" charset="0"/>
              </a:rPr>
              <a:t>گیبسون نظریه خود را به این علت تمایز می نامد که نوباوگان به مرور زمان ویژگیهای ظریف تری در محرک ها تشخیص می دهند . تمایز علاوه بر ادراک طرح و ادراک چند وجهی ، در مورد ادراک عمق هم کاربرد دارد . به خاطر بیاورید چگونه حساسیت نسبت به حرکت و نشانه های دو چشمی قبل از تشخیص ویژگیهای تصویری ریز بافت واقع شدند . بنابراین ، یک راه برای آگاهی یافتن از رشد ادراکی این است که آن را به صورت گرایش فطری به جستجو کردن نظم و ثبات در نظر بگیریم ، نوعی توانایی که با افزایش سن ، دقیق تر می شود .</a:t>
            </a:r>
            <a:endParaRPr lang="en-US" sz="2000" dirty="0">
              <a:latin typeface="Tahoma" pitchFamily="34" charset="0"/>
              <a:ea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214282" y="1285860"/>
            <a:ext cx="8610600" cy="4893647"/>
          </a:xfrm>
          <a:prstGeom prst="rect">
            <a:avLst/>
          </a:prstGeom>
          <a:noFill/>
        </p:spPr>
        <p:txBody>
          <a:bodyPr wrap="square" rtlCol="1">
            <a:spAutoFit/>
          </a:bodyPr>
          <a:lstStyle/>
          <a:p>
            <a:pPr algn="justLow" rtl="1">
              <a:buFont typeface="Wingdings" pitchFamily="2" charset="2"/>
              <a:buChar char="Ø"/>
            </a:pPr>
            <a:r>
              <a:rPr lang="fa-IR" sz="2800" b="1" dirty="0">
                <a:latin typeface="Tahoma" pitchFamily="34" charset="0"/>
                <a:ea typeface="Tahoma" pitchFamily="34" charset="0"/>
                <a:cs typeface="2  Titr" pitchFamily="2" charset="-78"/>
              </a:rPr>
              <a:t> ساختار نورون ها شامل قسمت های زیر است</a:t>
            </a:r>
          </a:p>
          <a:p>
            <a:pPr marL="571500" indent="-571500" algn="justLow" rtl="1">
              <a:buFont typeface="+mj-lt"/>
              <a:buAutoNum type="romanUcPeriod"/>
            </a:pPr>
            <a:endParaRPr lang="fa-IR" sz="2800" b="1" dirty="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a:solidFill>
                  <a:srgbClr val="FF0000"/>
                </a:solidFill>
                <a:latin typeface="Tahoma" pitchFamily="34" charset="0"/>
                <a:ea typeface="Tahoma" pitchFamily="34" charset="0"/>
                <a:cs typeface="2  Titr" pitchFamily="2" charset="-78"/>
              </a:rPr>
              <a:t>یک یا چند دندریت</a:t>
            </a:r>
          </a:p>
          <a:p>
            <a:pPr marL="571500" indent="-571500" algn="justLow" rtl="1"/>
            <a:r>
              <a:rPr lang="fa-IR" sz="2800" b="1" dirty="0">
                <a:latin typeface="Tahoma" pitchFamily="34" charset="0"/>
                <a:ea typeface="Tahoma" pitchFamily="34" charset="0"/>
                <a:cs typeface="2  Titr" pitchFamily="2" charset="-78"/>
              </a:rPr>
              <a:t> نقش آن دریافت پیام عصبی و هدایت آن ها به جسم سلولی است</a:t>
            </a:r>
          </a:p>
          <a:p>
            <a:pPr marL="571500" indent="-571500" algn="justLow" rtl="1">
              <a:buFont typeface="+mj-lt"/>
              <a:buAutoNum type="romanUcPeriod" startAt="2"/>
            </a:pPr>
            <a:r>
              <a:rPr lang="fa-IR" sz="2800" b="1" dirty="0">
                <a:solidFill>
                  <a:srgbClr val="FF0000"/>
                </a:solidFill>
                <a:latin typeface="Tahoma" pitchFamily="34" charset="0"/>
                <a:ea typeface="Tahoma" pitchFamily="34" charset="0"/>
                <a:cs typeface="2  Titr" pitchFamily="2" charset="-78"/>
              </a:rPr>
              <a:t>جسم سلولی </a:t>
            </a:r>
          </a:p>
          <a:p>
            <a:pPr marL="571500" indent="-571500" algn="justLow" rtl="1"/>
            <a:r>
              <a:rPr lang="fa-IR" sz="2800" b="1" dirty="0">
                <a:latin typeface="Tahoma" pitchFamily="34" charset="0"/>
                <a:ea typeface="Tahoma" pitchFamily="34" charset="0"/>
                <a:cs typeface="2  Titr" pitchFamily="2" charset="-78"/>
              </a:rPr>
              <a:t> فعالیت های معمول سلول عصبی به وسیله اندامک های موجود در آن صورت می پذیرد</a:t>
            </a:r>
          </a:p>
          <a:p>
            <a:pPr marL="571500" indent="-571500" algn="justLow" rtl="1"/>
            <a:r>
              <a:rPr lang="fa-IR" sz="2800" b="1" dirty="0">
                <a:latin typeface="Tahoma" pitchFamily="34" charset="0"/>
                <a:ea typeface="Tahoma" pitchFamily="34" charset="0"/>
                <a:cs typeface="2  Titr" pitchFamily="2" charset="-78"/>
              </a:rPr>
              <a:t>پیام عصبی ورودی از دندریت ها را به آکسون انتقال می دهد</a:t>
            </a:r>
          </a:p>
          <a:p>
            <a:pPr marL="571500" indent="-571500" algn="justLow" rtl="1">
              <a:buFont typeface="+mj-lt"/>
              <a:buAutoNum type="romanUcPeriod" startAt="3"/>
            </a:pPr>
            <a:r>
              <a:rPr lang="fa-IR" sz="2800" b="1" dirty="0">
                <a:solidFill>
                  <a:srgbClr val="FF0000"/>
                </a:solidFill>
                <a:latin typeface="Tahoma" pitchFamily="34" charset="0"/>
                <a:ea typeface="Tahoma" pitchFamily="34" charset="0"/>
                <a:cs typeface="2  Titr" pitchFamily="2" charset="-78"/>
              </a:rPr>
              <a:t>آکسون</a:t>
            </a:r>
          </a:p>
          <a:p>
            <a:pPr marL="571500" indent="-571500" algn="justLow" rtl="1"/>
            <a:r>
              <a:rPr lang="fa-IR" sz="2800" b="1" dirty="0">
                <a:latin typeface="Tahoma" pitchFamily="34" charset="0"/>
                <a:ea typeface="Tahoma" pitchFamily="34" charset="0"/>
                <a:cs typeface="2  Titr" pitchFamily="2" charset="-78"/>
              </a:rPr>
              <a:t>نقش آن انتقال پیام عصبی از جسم سلولی تا پایانه آکسونی است</a:t>
            </a:r>
          </a:p>
          <a:p>
            <a:pPr marL="571500" indent="-571500" algn="justLow" rtl="1">
              <a:buFont typeface="+mj-lt"/>
              <a:buAutoNum type="romanUcPeriod"/>
            </a:pPr>
            <a:endParaRPr lang="fa-IR" sz="3200" dirty="0"/>
          </a:p>
        </p:txBody>
      </p:sp>
      <p:sp>
        <p:nvSpPr>
          <p:cNvPr id="7" name="Footer Placeholder 6"/>
          <p:cNvSpPr>
            <a:spLocks noGrp="1"/>
          </p:cNvSpPr>
          <p:nvPr>
            <p:ph type="ftr" sz="quarter" idx="11"/>
          </p:nvPr>
        </p:nvSpPr>
        <p:spPr/>
        <p:txBody>
          <a:bodyPr/>
          <a:lstStyle/>
          <a:p>
            <a:r>
              <a:rPr lang="en-US"/>
              <a:t>www.biology86.blogfa.com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p:cTn id="16"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p:cTn id="34"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500" fill="hold"/>
                                        <p:tgtEl>
                                          <p:spTgt spid="6">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6">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calcmode="lin" valueType="num">
                                      <p:cBhvr>
                                        <p:cTn id="52" dur="500" fill="hold"/>
                                        <p:tgtEl>
                                          <p:spTgt spid="6">
                                            <p:txEl>
                                              <p:pRg st="6" end="6"/>
                                            </p:txEl>
                                          </p:spTgt>
                                        </p:tgtEl>
                                        <p:attrNameLst>
                                          <p:attrName>ppt_w</p:attrName>
                                        </p:attrNameLst>
                                      </p:cBhvr>
                                      <p:tavLst>
                                        <p:tav tm="0">
                                          <p:val>
                                            <p:strVal val="#ppt_w*0.05"/>
                                          </p:val>
                                        </p:tav>
                                        <p:tav tm="100000">
                                          <p:val>
                                            <p:strVal val="#ppt_w"/>
                                          </p:val>
                                        </p:tav>
                                      </p:tavLst>
                                    </p:anim>
                                    <p:anim calcmode="lin" valueType="num">
                                      <p:cBhvr>
                                        <p:cTn id="53" dur="5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54" dur="5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55" dur="500" fill="hold"/>
                                        <p:tgtEl>
                                          <p:spTgt spid="6">
                                            <p:txEl>
                                              <p:pRg st="6" end="6"/>
                                            </p:txEl>
                                          </p:spTgt>
                                        </p:tgtEl>
                                        <p:attrNameLst>
                                          <p:attrName>ppt_y</p:attrName>
                                        </p:attrNameLst>
                                      </p:cBhvr>
                                      <p:tavLst>
                                        <p:tav tm="0">
                                          <p:val>
                                            <p:strVal val="#ppt_y"/>
                                          </p:val>
                                        </p:tav>
                                        <p:tav tm="100000">
                                          <p:val>
                                            <p:strVal val="#ppt_y"/>
                                          </p:val>
                                        </p:tav>
                                      </p:tavLst>
                                    </p:anim>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p:cTn id="61" dur="500" fill="hold"/>
                                        <p:tgtEl>
                                          <p:spTgt spid="6">
                                            <p:txEl>
                                              <p:pRg st="7" end="7"/>
                                            </p:txEl>
                                          </p:spTgt>
                                        </p:tgtEl>
                                        <p:attrNameLst>
                                          <p:attrName>ppt_w</p:attrName>
                                        </p:attrNameLst>
                                      </p:cBhvr>
                                      <p:tavLst>
                                        <p:tav tm="0">
                                          <p:val>
                                            <p:strVal val="#ppt_w*0.05"/>
                                          </p:val>
                                        </p:tav>
                                        <p:tav tm="100000">
                                          <p:val>
                                            <p:strVal val="#ppt_w"/>
                                          </p:val>
                                        </p:tav>
                                      </p:tavLst>
                                    </p:anim>
                                    <p:anim calcmode="lin" valueType="num">
                                      <p:cBhvr>
                                        <p:cTn id="62" dur="5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63" dur="500" fill="hold"/>
                                        <p:tgtEl>
                                          <p:spTgt spid="6">
                                            <p:txEl>
                                              <p:pRg st="7" end="7"/>
                                            </p:txEl>
                                          </p:spTgt>
                                        </p:tgtEl>
                                        <p:attrNameLst>
                                          <p:attrName>ppt_x</p:attrName>
                                        </p:attrNameLst>
                                      </p:cBhvr>
                                      <p:tavLst>
                                        <p:tav tm="0">
                                          <p:val>
                                            <p:strVal val="#ppt_x-.2"/>
                                          </p:val>
                                        </p:tav>
                                        <p:tav tm="100000">
                                          <p:val>
                                            <p:strVal val="#ppt_x"/>
                                          </p:val>
                                        </p:tav>
                                      </p:tavLst>
                                    </p:anim>
                                    <p:anim calcmode="lin" valueType="num">
                                      <p:cBhvr>
                                        <p:cTn id="64" dur="500" fill="hold"/>
                                        <p:tgtEl>
                                          <p:spTgt spid="6">
                                            <p:txEl>
                                              <p:pRg st="7" end="7"/>
                                            </p:txEl>
                                          </p:spTgt>
                                        </p:tgtEl>
                                        <p:attrNameLst>
                                          <p:attrName>ppt_y</p:attrName>
                                        </p:attrNameLst>
                                      </p:cBhvr>
                                      <p:tavLst>
                                        <p:tav tm="0">
                                          <p:val>
                                            <p:strVal val="#ppt_y"/>
                                          </p:val>
                                        </p:tav>
                                        <p:tav tm="100000">
                                          <p:val>
                                            <p:strVal val="#ppt_y"/>
                                          </p:val>
                                        </p:tav>
                                      </p:tavLst>
                                    </p:anim>
                                    <p:animEffect transition="in" filter="fade">
                                      <p:cBhvr>
                                        <p:cTn id="65" dur="500"/>
                                        <p:tgtEl>
                                          <p:spTgt spid="6">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 calcmode="lin" valueType="num">
                                      <p:cBhvr>
                                        <p:cTn id="70" dur="500" fill="hold"/>
                                        <p:tgtEl>
                                          <p:spTgt spid="6">
                                            <p:txEl>
                                              <p:pRg st="8" end="8"/>
                                            </p:txEl>
                                          </p:spTgt>
                                        </p:tgtEl>
                                        <p:attrNameLst>
                                          <p:attrName>ppt_w</p:attrName>
                                        </p:attrNameLst>
                                      </p:cBhvr>
                                      <p:tavLst>
                                        <p:tav tm="0">
                                          <p:val>
                                            <p:strVal val="#ppt_w*0.05"/>
                                          </p:val>
                                        </p:tav>
                                        <p:tav tm="100000">
                                          <p:val>
                                            <p:strVal val="#ppt_w"/>
                                          </p:val>
                                        </p:tav>
                                      </p:tavLst>
                                    </p:anim>
                                    <p:anim calcmode="lin" valueType="num">
                                      <p:cBhvr>
                                        <p:cTn id="71" dur="5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72" dur="500" fill="hold"/>
                                        <p:tgtEl>
                                          <p:spTgt spid="6">
                                            <p:txEl>
                                              <p:pRg st="8" end="8"/>
                                            </p:txEl>
                                          </p:spTgt>
                                        </p:tgtEl>
                                        <p:attrNameLst>
                                          <p:attrName>ppt_x</p:attrName>
                                        </p:attrNameLst>
                                      </p:cBhvr>
                                      <p:tavLst>
                                        <p:tav tm="0">
                                          <p:val>
                                            <p:strVal val="#ppt_x-.2"/>
                                          </p:val>
                                        </p:tav>
                                        <p:tav tm="100000">
                                          <p:val>
                                            <p:strVal val="#ppt_x"/>
                                          </p:val>
                                        </p:tav>
                                      </p:tavLst>
                                    </p:anim>
                                    <p:anim calcmode="lin" valueType="num">
                                      <p:cBhvr>
                                        <p:cTn id="73" dur="500" fill="hold"/>
                                        <p:tgtEl>
                                          <p:spTgt spid="6">
                                            <p:txEl>
                                              <p:pRg st="8" end="8"/>
                                            </p:txEl>
                                          </p:spTgt>
                                        </p:tgtEl>
                                        <p:attrNameLst>
                                          <p:attrName>ppt_y</p:attrName>
                                        </p:attrNameLst>
                                      </p:cBhvr>
                                      <p:tavLst>
                                        <p:tav tm="0">
                                          <p:val>
                                            <p:strVal val="#ppt_y"/>
                                          </p:val>
                                        </p:tav>
                                        <p:tav tm="100000">
                                          <p:val>
                                            <p:strVal val="#ppt_y"/>
                                          </p:val>
                                        </p:tav>
                                      </p:tavLst>
                                    </p:anim>
                                    <p:animEffect transition="in" filter="fade">
                                      <p:cBhvr>
                                        <p:cTn id="7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381000" y="1460242"/>
            <a:ext cx="8458200" cy="1077218"/>
          </a:xfrm>
          <a:prstGeom prst="rect">
            <a:avLst/>
          </a:prstGeom>
          <a:noFill/>
        </p:spPr>
        <p:txBody>
          <a:bodyPr wrap="square" rtlCol="1">
            <a:spAutoFit/>
          </a:bodyPr>
          <a:lstStyle/>
          <a:p>
            <a:pPr algn="justLow" rtl="1">
              <a:buFont typeface="Wingdings" pitchFamily="2" charset="2"/>
              <a:buChar char="Ø"/>
            </a:pPr>
            <a:r>
              <a:rPr lang="fa-IR" sz="3200" dirty="0"/>
              <a:t> </a:t>
            </a:r>
          </a:p>
          <a:p>
            <a:pPr algn="justLow" rtl="1">
              <a:buFont typeface="Wingdings" pitchFamily="2" charset="2"/>
              <a:buChar char="ü"/>
            </a:pPr>
            <a:endParaRPr lang="fa-IR" sz="3200" dirty="0"/>
          </a:p>
        </p:txBody>
      </p:sp>
      <p:sp>
        <p:nvSpPr>
          <p:cNvPr id="7" name="Footer Placeholder 6"/>
          <p:cNvSpPr>
            <a:spLocks noGrp="1"/>
          </p:cNvSpPr>
          <p:nvPr>
            <p:ph type="ftr" sz="quarter" idx="11"/>
          </p:nvPr>
        </p:nvSpPr>
        <p:spPr/>
        <p:txBody>
          <a:bodyPr/>
          <a:lstStyle/>
          <a:p>
            <a:r>
              <a:rPr lang="en-US"/>
              <a:t>www.biology86.blogfa.com</a:t>
            </a:r>
          </a:p>
        </p:txBody>
      </p:sp>
      <p:pic>
        <p:nvPicPr>
          <p:cNvPr id="2050" name="Picture 2" descr="F:\biology86\powerpoint\3\pic\2\2-1.jpg"/>
          <p:cNvPicPr>
            <a:picLocks noChangeAspect="1" noChangeArrowheads="1"/>
          </p:cNvPicPr>
          <p:nvPr/>
        </p:nvPicPr>
        <p:blipFill>
          <a:blip r:embed="rId2"/>
          <a:srcRect t="7101"/>
          <a:stretch>
            <a:fillRect/>
          </a:stretch>
        </p:blipFill>
        <p:spPr bwMode="auto">
          <a:xfrm>
            <a:off x="457200" y="1295400"/>
            <a:ext cx="8686800" cy="4984376"/>
          </a:xfrm>
          <a:prstGeom prst="rect">
            <a:avLst/>
          </a:prstGeom>
          <a:noFill/>
        </p:spPr>
      </p:pic>
      <p:sp>
        <p:nvSpPr>
          <p:cNvPr id="9" name="Right Arrow 8"/>
          <p:cNvSpPr/>
          <p:nvPr/>
        </p:nvSpPr>
        <p:spPr>
          <a:xfrm flipH="1">
            <a:off x="3810000" y="4419600"/>
            <a:ext cx="4953000" cy="1600200"/>
          </a:xfrm>
          <a:prstGeom prst="rightArrow">
            <a:avLst/>
          </a:prstGeom>
        </p:spPr>
        <p:style>
          <a:lnRef idx="2">
            <a:schemeClr val="accent5"/>
          </a:lnRef>
          <a:fillRef idx="1">
            <a:schemeClr val="lt1"/>
          </a:fillRef>
          <a:effectRef idx="0">
            <a:schemeClr val="accent5"/>
          </a:effectRef>
          <a:fontRef idx="minor">
            <a:schemeClr val="dk1"/>
          </a:fontRef>
        </p:style>
        <p:txBody>
          <a:bodyPr rtlCol="1" anchor="ctr"/>
          <a:lstStyle/>
          <a:p>
            <a:pPr algn="justLow" rtl="1"/>
            <a:r>
              <a:rPr lang="fa-IR" sz="2000" b="1" dirty="0"/>
              <a:t>پیام عصبی از محل پایانه آکسون از یک نورون به نورون دیگر یا یک سلول دیگر انتقال داده می 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rgbClr val="FFFF00"/>
                </a:solidFill>
                <a:effectLst>
                  <a:outerShdw blurRad="50800" dist="39000" dir="5460000" algn="tl">
                    <a:srgbClr val="000000">
                      <a:alpha val="38000"/>
                    </a:srgbClr>
                  </a:outerShdw>
                </a:effectLst>
              </a:rPr>
              <a:t>دستگاه عصبی</a:t>
            </a:r>
          </a:p>
        </p:txBody>
      </p:sp>
      <p:sp>
        <p:nvSpPr>
          <p:cNvPr id="6" name="TextBox 5"/>
          <p:cNvSpPr txBox="1"/>
          <p:nvPr/>
        </p:nvSpPr>
        <p:spPr>
          <a:xfrm>
            <a:off x="4572000" y="1500174"/>
            <a:ext cx="4343400" cy="5078313"/>
          </a:xfrm>
          <a:prstGeom prst="rect">
            <a:avLst/>
          </a:prstGeom>
          <a:noFill/>
        </p:spPr>
        <p:txBody>
          <a:bodyPr wrap="square" rtlCol="1">
            <a:spAutoFit/>
          </a:bodyPr>
          <a:lstStyle/>
          <a:p>
            <a:pPr algn="justLow" rtl="1">
              <a:buFont typeface="Wingdings" pitchFamily="2" charset="2"/>
              <a:buChar char="Ø"/>
            </a:pPr>
            <a:r>
              <a:rPr lang="fa-IR" sz="3200" b="1" dirty="0">
                <a:effectLst>
                  <a:outerShdw blurRad="38100" dist="38100" dir="2700000" algn="tl">
                    <a:srgbClr val="000000">
                      <a:alpha val="43137"/>
                    </a:srgbClr>
                  </a:outerShdw>
                </a:effectLst>
              </a:rPr>
              <a:t> </a:t>
            </a:r>
            <a:r>
              <a:rPr lang="fa-IR" sz="3200" b="1" dirty="0">
                <a:latin typeface="Tahoma" pitchFamily="34" charset="0"/>
                <a:ea typeface="Tahoma" pitchFamily="34" charset="0"/>
                <a:cs typeface="2  Titr" pitchFamily="2" charset="-78"/>
              </a:rPr>
              <a:t>نورون های میلین دار </a:t>
            </a:r>
          </a:p>
          <a:p>
            <a:pPr algn="justLow" rtl="1">
              <a:buFont typeface="Wingdings" pitchFamily="2" charset="2"/>
              <a:buChar char="Ø"/>
            </a:pPr>
            <a:endParaRPr lang="fa-IR" b="1" dirty="0">
              <a:effectLst>
                <a:outerShdw blurRad="38100" dist="38100" dir="2700000" algn="tl">
                  <a:srgbClr val="000000">
                    <a:alpha val="43137"/>
                  </a:srgbClr>
                </a:outerShdw>
              </a:effectLst>
            </a:endParaRPr>
          </a:p>
          <a:p>
            <a:pPr algn="justLow" rtl="1">
              <a:buFont typeface="Wingdings" pitchFamily="2" charset="2"/>
              <a:buChar char="Ø"/>
            </a:pPr>
            <a:endParaRPr lang="fa-IR" b="1" dirty="0">
              <a:effectLst>
                <a:outerShdw blurRad="38100" dist="38100" dir="2700000" algn="tl">
                  <a:srgbClr val="000000">
                    <a:alpha val="43137"/>
                  </a:srgbClr>
                </a:outerShdw>
              </a:effectLst>
            </a:endParaRPr>
          </a:p>
          <a:p>
            <a:pPr algn="justLow" rtl="1">
              <a:buFont typeface="Wingdings" pitchFamily="2" charset="2"/>
              <a:buChar char="ü"/>
            </a:pPr>
            <a:r>
              <a:rPr lang="fa-IR" sz="2800" b="1" dirty="0">
                <a:solidFill>
                  <a:srgbClr val="FF0000"/>
                </a:solidFill>
                <a:latin typeface="Tahoma" pitchFamily="34" charset="0"/>
                <a:ea typeface="Tahoma" pitchFamily="34" charset="0"/>
                <a:cs typeface="2  Titr" pitchFamily="2" charset="-78"/>
              </a:rPr>
              <a:t> غلاف میلین </a:t>
            </a:r>
            <a:r>
              <a:rPr lang="fa-IR" sz="3200" b="1" dirty="0">
                <a:latin typeface="Tahoma" pitchFamily="34" charset="0"/>
                <a:ea typeface="Tahoma" pitchFamily="34" charset="0"/>
                <a:cs typeface="2  Titr" pitchFamily="2" charset="-78"/>
              </a:rPr>
              <a:t>لایه ای از جنس </a:t>
            </a:r>
            <a:r>
              <a:rPr lang="fa-IR" sz="2800" b="1" dirty="0">
                <a:solidFill>
                  <a:srgbClr val="FF0000"/>
                </a:solidFill>
                <a:latin typeface="Tahoma" pitchFamily="34" charset="0"/>
                <a:ea typeface="Tahoma" pitchFamily="34" charset="0"/>
                <a:cs typeface="2  Titr" pitchFamily="2" charset="-78"/>
              </a:rPr>
              <a:t>غشا</a:t>
            </a:r>
            <a:r>
              <a:rPr lang="fa-IR" sz="3200" dirty="0"/>
              <a:t> </a:t>
            </a:r>
            <a:r>
              <a:rPr lang="fa-IR" sz="2800" dirty="0"/>
              <a:t>( </a:t>
            </a:r>
            <a:r>
              <a:rPr lang="fa-IR" sz="2800" b="1" dirty="0">
                <a:solidFill>
                  <a:srgbClr val="FF0000"/>
                </a:solidFill>
                <a:latin typeface="Tahoma" pitchFamily="34" charset="0"/>
                <a:ea typeface="Tahoma" pitchFamily="34" charset="0"/>
                <a:cs typeface="2  Titr" pitchFamily="2" charset="-78"/>
              </a:rPr>
              <a:t>پروتئین</a:t>
            </a:r>
            <a:r>
              <a:rPr lang="fa-IR" sz="2800" dirty="0"/>
              <a:t> و </a:t>
            </a:r>
            <a:r>
              <a:rPr lang="fa-IR" sz="2800" b="1" dirty="0">
                <a:solidFill>
                  <a:srgbClr val="FF0000"/>
                </a:solidFill>
                <a:latin typeface="Tahoma" pitchFamily="34" charset="0"/>
                <a:ea typeface="Tahoma" pitchFamily="34" charset="0"/>
                <a:cs typeface="2  Titr" pitchFamily="2" charset="-78"/>
              </a:rPr>
              <a:t>فسفولیپید</a:t>
            </a:r>
            <a:r>
              <a:rPr lang="fa-IR" sz="2800" dirty="0"/>
              <a:t> )</a:t>
            </a:r>
            <a:r>
              <a:rPr lang="fa-IR" sz="2800" b="1" dirty="0">
                <a:solidFill>
                  <a:srgbClr val="FF0000"/>
                </a:solidFill>
                <a:latin typeface="Tahoma" pitchFamily="34" charset="0"/>
                <a:ea typeface="Tahoma" pitchFamily="34" charset="0"/>
                <a:cs typeface="2  Titr" pitchFamily="2" charset="-78"/>
              </a:rPr>
              <a:t> </a:t>
            </a:r>
            <a:r>
              <a:rPr lang="fa-IR" sz="3200" b="1" dirty="0">
                <a:latin typeface="Tahoma" pitchFamily="34" charset="0"/>
                <a:ea typeface="Tahoma" pitchFamily="34" charset="0"/>
                <a:cs typeface="2  Titr" pitchFamily="2" charset="-78"/>
              </a:rPr>
              <a:t>است که اطراف بسیاری از نورون ها ( اطراف دندریت ها و آکسون ها ) را پوشانده است</a:t>
            </a:r>
          </a:p>
          <a:p>
            <a:pPr algn="justLow" rtl="1">
              <a:buFont typeface="Wingdings" pitchFamily="2" charset="2"/>
              <a:buChar char="ü"/>
            </a:pPr>
            <a:r>
              <a:rPr lang="fa-IR" sz="3200" b="1" dirty="0">
                <a:latin typeface="Tahoma" pitchFamily="34" charset="0"/>
                <a:ea typeface="Tahoma" pitchFamily="34" charset="0"/>
                <a:cs typeface="2  Titr" pitchFamily="2" charset="-78"/>
              </a:rPr>
              <a:t>میلین را سلول های </a:t>
            </a:r>
            <a:r>
              <a:rPr lang="fa-IR" sz="2800" b="1" dirty="0">
                <a:solidFill>
                  <a:srgbClr val="FF0000"/>
                </a:solidFill>
                <a:latin typeface="Tahoma" pitchFamily="34" charset="0"/>
                <a:ea typeface="Tahoma" pitchFamily="34" charset="0"/>
                <a:cs typeface="2  Titr" pitchFamily="2" charset="-78"/>
              </a:rPr>
              <a:t>پشتیبان</a:t>
            </a:r>
            <a:r>
              <a:rPr lang="fa-IR" sz="3200" dirty="0"/>
              <a:t>  </a:t>
            </a:r>
            <a:r>
              <a:rPr lang="fa-IR" sz="3200" b="1" dirty="0">
                <a:latin typeface="Tahoma" pitchFamily="34" charset="0"/>
                <a:ea typeface="Tahoma" pitchFamily="34" charset="0"/>
                <a:cs typeface="2  Titr" pitchFamily="2" charset="-78"/>
              </a:rPr>
              <a:t>( نوروگلیا ) می سازند</a:t>
            </a:r>
          </a:p>
        </p:txBody>
      </p:sp>
      <p:sp>
        <p:nvSpPr>
          <p:cNvPr id="7" name="Footer Placeholder 6"/>
          <p:cNvSpPr>
            <a:spLocks noGrp="1"/>
          </p:cNvSpPr>
          <p:nvPr>
            <p:ph type="ftr" sz="quarter" idx="11"/>
          </p:nvPr>
        </p:nvSpPr>
        <p:spPr/>
        <p:txBody>
          <a:bodyPr/>
          <a:lstStyle/>
          <a:p>
            <a:r>
              <a:rPr lang="en-US"/>
              <a:t>www.biology86.blogfa.com</a:t>
            </a:r>
          </a:p>
        </p:txBody>
      </p:sp>
      <p:pic>
        <p:nvPicPr>
          <p:cNvPr id="3074" name="Picture 2" descr="F:\biology86\powerpoint\3\internet pic\neuron.jpg"/>
          <p:cNvPicPr>
            <a:picLocks noChangeAspect="1" noChangeArrowheads="1"/>
          </p:cNvPicPr>
          <p:nvPr/>
        </p:nvPicPr>
        <p:blipFill>
          <a:blip r:embed="rId2"/>
          <a:srcRect/>
          <a:stretch>
            <a:fillRect/>
          </a:stretch>
        </p:blipFill>
        <p:spPr bwMode="auto">
          <a:xfrm>
            <a:off x="381000" y="1371600"/>
            <a:ext cx="3733800" cy="50451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slide(fromBottom)">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slide(fromBottom)">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dow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741</TotalTime>
  <Words>6791</Words>
  <Application>Microsoft Office PowerPoint</Application>
  <PresentationFormat>On-screen Show (4:3)</PresentationFormat>
  <Paragraphs>431</Paragraphs>
  <Slides>67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GungsuhChe</vt:lpstr>
      <vt:lpstr>Arial</vt:lpstr>
      <vt:lpstr>Calibri</vt:lpstr>
      <vt:lpstr>Lucida Sans Unicode</vt:lpstr>
      <vt:lpstr>Tahoma</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دلایل از پستان شیر دادن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ERAM CO</dc:creator>
  <cp:lastModifiedBy>Shoja</cp:lastModifiedBy>
  <cp:revision>15</cp:revision>
  <dcterms:created xsi:type="dcterms:W3CDTF">2015-04-22T14:24:42Z</dcterms:created>
  <dcterms:modified xsi:type="dcterms:W3CDTF">2020-04-24T21:34:35Z</dcterms:modified>
</cp:coreProperties>
</file>