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97" d="100"/>
          <a:sy n="97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1FEFA-4B8D-4426-B670-1A67BB8AEBC8}" type="datetimeFigureOut">
              <a:rPr lang="fa-IR" smtClean="0"/>
              <a:pPr/>
              <a:t>1441/08/20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BA108-E4A4-4232-A122-BFF19BE18B6D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46038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pic>
        <p:nvPicPr>
          <p:cNvPr id="4" name="Content Placeholder 3" descr="04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push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endParaRPr lang="fa-IR" sz="2800" dirty="0" smtClean="0"/>
          </a:p>
          <a:p>
            <a:r>
              <a:rPr lang="fa-IR" sz="2800" dirty="0" smtClean="0"/>
              <a:t>* </a:t>
            </a:r>
            <a:r>
              <a:rPr lang="fa-IR" sz="2800" dirty="0"/>
              <a:t>امروزه دغدغه فکری بسیاری از اندیشمندان حوزه‌های مختلف ، حول ناشناخته ترین جنبه وجودی بشر یعنی </a:t>
            </a:r>
            <a:r>
              <a:rPr lang="fa-IR" sz="2800" b="1" dirty="0"/>
              <a:t>زبان</a:t>
            </a:r>
            <a:r>
              <a:rPr lang="fa-IR" sz="2800" dirty="0"/>
              <a:t> تمرکز یافته است .</a:t>
            </a:r>
            <a:endParaRPr lang="en-US" sz="2800" dirty="0"/>
          </a:p>
          <a:p>
            <a:endParaRPr lang="fa-IR" sz="2800" dirty="0" smtClean="0"/>
          </a:p>
          <a:p>
            <a:r>
              <a:rPr lang="fa-IR" sz="2800" dirty="0" smtClean="0"/>
              <a:t>* </a:t>
            </a:r>
            <a:r>
              <a:rPr lang="fa-IR" sz="2800" dirty="0"/>
              <a:t>محمدی چابکی در مقاله خود تعاریف متعددی از زبان را آورده و اشاره کرده است که همه ی تعاریف بر جنبه ی اجتماعی و ارتباطی زبان تاکید دارند . </a:t>
            </a:r>
            <a:endParaRPr lang="en-US" sz="2800" dirty="0"/>
          </a:p>
          <a:p>
            <a:endParaRPr lang="fa-IR" sz="2800" dirty="0" smtClean="0"/>
          </a:p>
          <a:p>
            <a:r>
              <a:rPr lang="fa-IR" sz="2800" dirty="0" smtClean="0"/>
              <a:t>* بنابرتعریف مد نظر پژوهشگر ، زبان نظامی از نشانه هاست که وسیله ی برقراری ارتباط و انتقال عقاید و احساسات است . </a:t>
            </a:r>
            <a:endParaRPr lang="en-US" sz="2800" dirty="0" smtClean="0"/>
          </a:p>
          <a:p>
            <a:endParaRPr lang="fa-IR" sz="2800" dirty="0" smtClean="0"/>
          </a:p>
          <a:p>
            <a:r>
              <a:rPr lang="fa-IR" sz="2800" dirty="0" smtClean="0"/>
              <a:t>* </a:t>
            </a:r>
            <a:r>
              <a:rPr lang="fa-IR" sz="2800" dirty="0"/>
              <a:t>اندیشمندان برای کاوش در خصوص پدیده ی زبان دو رویکرد فلسفی و تجربی را دنبال می کنند که اولی ، به بررسی عمیق ماهیت معنایی زبان و نحوه اجرای آن می پردازد و دومی ، منجر به دانش زبان شناسی به معنای مطالعه علمی زبان شده است . </a:t>
            </a:r>
            <a:endParaRPr lang="en-US" sz="2800" dirty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/>
          <a:lstStyle/>
          <a:p>
            <a:r>
              <a:rPr lang="fa-IR" b="1" dirty="0">
                <a:solidFill>
                  <a:srgbClr val="FFFF00"/>
                </a:solidFill>
              </a:rPr>
              <a:t>دانش زبان شناسی ۳ زیر رشته دارد 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endParaRPr lang="fa-IR" dirty="0" smtClean="0"/>
          </a:p>
          <a:p>
            <a:r>
              <a:rPr lang="fa-IR" b="1" dirty="0" smtClean="0"/>
              <a:t>۱- </a:t>
            </a:r>
            <a:r>
              <a:rPr lang="fa-IR" b="1" dirty="0"/>
              <a:t>تحلیل کننده منابع زبان ( اصوات گفتاری ، واج ها و… )  </a:t>
            </a:r>
            <a:endParaRPr lang="fa-IR" b="1" dirty="0" smtClean="0"/>
          </a:p>
          <a:p>
            <a:endParaRPr lang="fa-IR" dirty="0" smtClean="0"/>
          </a:p>
          <a:p>
            <a:r>
              <a:rPr lang="fa-IR" b="1" dirty="0" smtClean="0"/>
              <a:t>۲- </a:t>
            </a:r>
            <a:r>
              <a:rPr lang="fa-IR" b="1" dirty="0"/>
              <a:t>زبان شناسی عصبی </a:t>
            </a:r>
            <a:r>
              <a:rPr lang="fa-IR" b="1" dirty="0" smtClean="0"/>
              <a:t>، زبان شناسی </a:t>
            </a:r>
            <a:r>
              <a:rPr lang="fa-IR" b="1" dirty="0"/>
              <a:t>روانی و…    </a:t>
            </a:r>
            <a:endParaRPr lang="fa-IR" b="1" dirty="0" smtClean="0"/>
          </a:p>
          <a:p>
            <a:endParaRPr lang="fa-IR" dirty="0"/>
          </a:p>
          <a:p>
            <a:r>
              <a:rPr lang="fa-IR" b="1" dirty="0" smtClean="0"/>
              <a:t>۳- کاربرد شناسی زبان                    </a:t>
            </a:r>
            <a:endParaRPr lang="en-US" b="1" dirty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FFFF00"/>
                </a:solidFill>
              </a:rPr>
              <a:t>تعریف </a:t>
            </a:r>
            <a:r>
              <a:rPr lang="fa-IR" b="1" dirty="0" smtClean="0">
                <a:solidFill>
                  <a:srgbClr val="FFFF00"/>
                </a:solidFill>
              </a:rPr>
              <a:t>تربیت</a:t>
            </a:r>
            <a:r>
              <a:rPr lang="fa-IR" dirty="0" smtClean="0">
                <a:solidFill>
                  <a:srgbClr val="FFFF00"/>
                </a:solidFill>
              </a:rPr>
              <a:t> از دیدگاه اتحادیه </a:t>
            </a:r>
            <a:r>
              <a:rPr lang="fa-IR" dirty="0">
                <a:solidFill>
                  <a:srgbClr val="FFFF00"/>
                </a:solidFill>
              </a:rPr>
              <a:t>بین المللی پرورش </a:t>
            </a:r>
            <a:r>
              <a:rPr lang="fa-IR" dirty="0" smtClean="0">
                <a:solidFill>
                  <a:srgbClr val="FFFF00"/>
                </a:solidFill>
              </a:rPr>
              <a:t>نو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>
              <a:buNone/>
            </a:pPr>
            <a:endParaRPr lang="fa-IR" dirty="0" smtClean="0"/>
          </a:p>
          <a:p>
            <a:pPr>
              <a:buNone/>
            </a:pPr>
            <a:endParaRPr lang="fa-IR" dirty="0"/>
          </a:p>
          <a:p>
            <a:pPr>
              <a:buNone/>
            </a:pPr>
            <a:r>
              <a:rPr lang="fa-IR" dirty="0" smtClean="0"/>
              <a:t>« </a:t>
            </a:r>
            <a:r>
              <a:rPr lang="fa-IR" dirty="0"/>
              <a:t>فراهم کردن زمینه ی رشد کامل توانایی های هر شخص به عنوان </a:t>
            </a:r>
            <a:endParaRPr lang="fa-IR" dirty="0" smtClean="0"/>
          </a:p>
          <a:p>
            <a:pPr>
              <a:buNone/>
            </a:pPr>
            <a:endParaRPr lang="fa-IR" dirty="0"/>
          </a:p>
          <a:p>
            <a:pPr>
              <a:buNone/>
            </a:pPr>
            <a:r>
              <a:rPr lang="fa-IR" dirty="0" smtClean="0"/>
              <a:t>فرد </a:t>
            </a:r>
            <a:r>
              <a:rPr lang="fa-IR" dirty="0"/>
              <a:t>و نیز به عنوان عضو جامعه ای مبتنی بر همبستگی و تعاون </a:t>
            </a:r>
            <a:r>
              <a:rPr lang="fa-IR" dirty="0" smtClean="0"/>
              <a:t>.» </a:t>
            </a:r>
            <a:endParaRPr lang="en-US" dirty="0"/>
          </a:p>
          <a:p>
            <a:pPr>
              <a:buNone/>
            </a:pPr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/>
          <a:lstStyle/>
          <a:p>
            <a:r>
              <a:rPr lang="fa-IR" b="1" dirty="0" smtClean="0">
                <a:solidFill>
                  <a:srgbClr val="FFFF00"/>
                </a:solidFill>
              </a:rPr>
              <a:t>علوم تربیتی ۳ شاخه است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endParaRPr lang="fa-IR" dirty="0" smtClean="0"/>
          </a:p>
          <a:p>
            <a:r>
              <a:rPr lang="fa-IR" b="1" dirty="0" smtClean="0"/>
              <a:t>۱- </a:t>
            </a:r>
            <a:r>
              <a:rPr lang="fa-IR" b="1" dirty="0" smtClean="0"/>
              <a:t>شرایط عمومی و محلی تربیت را مطالعه می کند . مانند :  رشته تاریخ آموزش و پرورش و…  </a:t>
            </a:r>
            <a:r>
              <a:rPr lang="fa-IR" dirty="0" smtClean="0"/>
              <a:t>  </a:t>
            </a:r>
            <a:endParaRPr lang="fa-IR" dirty="0" smtClean="0"/>
          </a:p>
          <a:p>
            <a:endParaRPr lang="fa-IR" dirty="0" smtClean="0"/>
          </a:p>
          <a:p>
            <a:r>
              <a:rPr lang="fa-IR" b="1" dirty="0" smtClean="0"/>
              <a:t>۲- </a:t>
            </a:r>
            <a:r>
              <a:rPr lang="fa-IR" b="1" dirty="0" smtClean="0"/>
              <a:t>اوضاع و وقایع تربیتی را مطالعه می‌کند. مانند : </a:t>
            </a:r>
            <a:r>
              <a:rPr lang="fa-IR" b="1" dirty="0" smtClean="0"/>
              <a:t>رشته </a:t>
            </a:r>
            <a:r>
              <a:rPr lang="fa-IR" b="1" dirty="0" smtClean="0"/>
              <a:t>روانشناسی تربیتی و…   </a:t>
            </a:r>
            <a:endParaRPr lang="fa-IR" b="1" dirty="0" smtClean="0"/>
          </a:p>
          <a:p>
            <a:endParaRPr lang="fa-IR" dirty="0" smtClean="0"/>
          </a:p>
          <a:p>
            <a:r>
              <a:rPr lang="fa-IR" dirty="0" smtClean="0"/>
              <a:t>۳</a:t>
            </a:r>
            <a:r>
              <a:rPr lang="fa-IR" b="1" dirty="0" smtClean="0"/>
              <a:t>-  </a:t>
            </a:r>
            <a:r>
              <a:rPr lang="fa-IR" b="1" dirty="0" smtClean="0"/>
              <a:t>تفکر درباره تربیت و تحول آن را مطالعه نموده . مانند : فلسفه آموزش و پرورش و… .  </a:t>
            </a:r>
            <a:endParaRPr lang="en-US" b="1" dirty="0" smtClean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fa-IR" sz="2800" dirty="0" smtClean="0"/>
              <a:t>*  برزینکا (۱۳۷۶) دو مقوله ، </a:t>
            </a:r>
            <a:r>
              <a:rPr lang="fa-IR" sz="2800" b="1" dirty="0" smtClean="0"/>
              <a:t>ایهام</a:t>
            </a:r>
            <a:r>
              <a:rPr lang="fa-IR" sz="2800" dirty="0" smtClean="0"/>
              <a:t> ( کاربرد لغت در معانی مختلف که موجب سوء فهم می‌شود ) و</a:t>
            </a:r>
            <a:r>
              <a:rPr lang="fa-IR" sz="2800" b="1" dirty="0" smtClean="0"/>
              <a:t> ابهام</a:t>
            </a:r>
            <a:r>
              <a:rPr lang="fa-IR" sz="2800" dirty="0" smtClean="0"/>
              <a:t> ( تعریف ناقص لغت یا عبارت بوده و باعث سرگشتگی فرد در تطبیق مفهوم می‌شود ) را آفات مبتلا به زبان به کار رفته در آثار تربیتی دانسته و راه‌حل مرتفع کردن آنها را تحلیل مفاهیم ، شرح و تعریف آنها می داند . </a:t>
            </a:r>
            <a:endParaRPr lang="en-US" sz="2800" dirty="0" smtClean="0"/>
          </a:p>
          <a:p>
            <a:endParaRPr lang="fa-IR" dirty="0" smtClean="0"/>
          </a:p>
          <a:p>
            <a:r>
              <a:rPr lang="fa-IR" sz="2800" dirty="0" smtClean="0"/>
              <a:t>* </a:t>
            </a:r>
            <a:r>
              <a:rPr lang="fa-IR" sz="2800" dirty="0" smtClean="0"/>
              <a:t>معلمان به عنوان انتقال دهندگان فرهنگ باید در وهله نخست از توانمندی های ارتباطی بسیار بالا برخوردار باشند .   </a:t>
            </a:r>
            <a:endParaRPr lang="fa-IR" sz="2800" dirty="0" smtClean="0"/>
          </a:p>
          <a:p>
            <a:endParaRPr lang="fa-IR" dirty="0" smtClean="0"/>
          </a:p>
          <a:p>
            <a:r>
              <a:rPr lang="fa-IR" sz="2800" dirty="0" smtClean="0"/>
              <a:t>* </a:t>
            </a:r>
            <a:r>
              <a:rPr lang="fa-IR" sz="2800" b="1" dirty="0" smtClean="0"/>
              <a:t>تربیت معلم</a:t>
            </a:r>
            <a:r>
              <a:rPr lang="fa-IR" sz="2800" dirty="0" smtClean="0"/>
              <a:t> یعنی تربیت رفتارهای زبانی سطح اول و دوم افرادی که نظام آموزش و پرورش قصد استفاده از آنها را به عنوان بازوان اجرایی اهداف خود دارد .</a:t>
            </a:r>
            <a:endParaRPr lang="en-US" sz="2800" dirty="0" smtClean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fa-IR" sz="2800" dirty="0" smtClean="0"/>
              <a:t>*  </a:t>
            </a:r>
            <a:r>
              <a:rPr lang="fa-IR" sz="2800" dirty="0" smtClean="0"/>
              <a:t>تعامل و ارتباط معلم - دانش آموز و همچنین تعامل دانش آموز - دانش آموز در محیط آموزشگاه ، زمینه مهمی برای تدریس و تفهیم است . تدریس در بستری از ارتباط اجتماعی اتفاق می افتد . </a:t>
            </a:r>
            <a:endParaRPr lang="en-US" sz="2800" dirty="0" smtClean="0"/>
          </a:p>
          <a:p>
            <a:endParaRPr lang="fa-IR" sz="2800" dirty="0" smtClean="0"/>
          </a:p>
          <a:p>
            <a:r>
              <a:rPr lang="fa-IR" sz="2800" dirty="0" smtClean="0"/>
              <a:t>* </a:t>
            </a:r>
            <a:r>
              <a:rPr lang="fa-IR" sz="2800" dirty="0" smtClean="0"/>
              <a:t>کلارک (۱۳۷۶) در دیدگاه خود از موقعیت تدریس ،دوسطح زبان ، سطح اول ، </a:t>
            </a:r>
            <a:r>
              <a:rPr lang="fa-IR" sz="2800" b="1" dirty="0" smtClean="0"/>
              <a:t>زبان محتوایی</a:t>
            </a:r>
            <a:r>
              <a:rPr lang="fa-IR" sz="2800" dirty="0" smtClean="0"/>
              <a:t> ( مطالب یا قراردادهایی است که توسط معلم انتقال داده می‌شود ) و سطح دوم ، </a:t>
            </a:r>
            <a:r>
              <a:rPr lang="fa-IR" sz="2800" b="1" dirty="0" smtClean="0"/>
              <a:t>زبان تدریسی</a:t>
            </a:r>
            <a:r>
              <a:rPr lang="fa-IR" sz="2800" dirty="0" smtClean="0"/>
              <a:t> ( ارتباطات اجتماعی بوده و بر زمینه آن قرار داد ها مبتنی است ) را معرفی می‌کند.  به  زعم او معلم باید برای انتقال زبان محتوایی از زبان تدریسی استفاده کند . </a:t>
            </a:r>
            <a:endParaRPr lang="en-US" sz="2800" dirty="0" smtClean="0"/>
          </a:p>
          <a:p>
            <a:endParaRPr lang="fa-IR" sz="2800" dirty="0" smtClean="0"/>
          </a:p>
          <a:p>
            <a:r>
              <a:rPr lang="fa-IR" sz="2800" dirty="0" smtClean="0"/>
              <a:t>* </a:t>
            </a:r>
            <a:r>
              <a:rPr lang="fa-IR" sz="2800" dirty="0" smtClean="0"/>
              <a:t>تنها متولی توجه به نقش و جایگاه زبان در تعلیم و تربیت ، دانش جدیدی با عنوان </a:t>
            </a:r>
            <a:r>
              <a:rPr lang="fa-IR" sz="2800" b="1" dirty="0" smtClean="0"/>
              <a:t>زبان شناسی تربیتی</a:t>
            </a:r>
            <a:r>
              <a:rPr lang="fa-IR" sz="2800" dirty="0" smtClean="0"/>
              <a:t> است . این دانش به بررسی موضوعات گوناگونی مانند : تنوع زبانی ، زبان معیار،  مهارت‌های زبانی ، واژه آموزی و… .  </a:t>
            </a:r>
            <a:endParaRPr lang="en-US" sz="2800" dirty="0" smtClean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fa-IR" sz="3600" b="1" dirty="0" smtClean="0">
                <a:solidFill>
                  <a:srgbClr val="FFFF00"/>
                </a:solidFill>
              </a:rPr>
              <a:t>پیشنهادهای پژوهش (برای مراکز تربیت معلم و معلمان)</a:t>
            </a:r>
            <a:endParaRPr lang="fa-IR" sz="36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4864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endParaRPr lang="fa-IR" dirty="0" smtClean="0"/>
          </a:p>
          <a:p>
            <a:r>
              <a:rPr lang="fa-IR" sz="2800" dirty="0" smtClean="0"/>
              <a:t>1» </a:t>
            </a:r>
            <a:r>
              <a:rPr lang="fa-IR" sz="2800" dirty="0" smtClean="0"/>
              <a:t>مجریان مراکز تربیت معلم ، با ملاحظه دانش های زبانی در برنامه های آموزشی به توسعه توانایی های معلمان در تحلیل مسائل و ایجاد ارتباط موفق با دیگران توجه داشته باشند.</a:t>
            </a:r>
            <a:endParaRPr lang="en-US" sz="2800" dirty="0" smtClean="0"/>
          </a:p>
          <a:p>
            <a:endParaRPr lang="fa-IR" dirty="0" smtClean="0"/>
          </a:p>
          <a:p>
            <a:r>
              <a:rPr lang="fa-IR" sz="2800" dirty="0" smtClean="0"/>
              <a:t>2» </a:t>
            </a:r>
            <a:r>
              <a:rPr lang="fa-IR" sz="2800" dirty="0" smtClean="0"/>
              <a:t>معلمان با توجه به نقش خود در تعالی نظام تربیتی کشور، لازم است خود را به مهارت‌های زبانی برای گسترش فرهنگ گفتگو و کاربست صحیح زبان در تدریس و تفهیم مجهز کنند. </a:t>
            </a:r>
            <a:endParaRPr lang="en-US" sz="2800" dirty="0" smtClean="0"/>
          </a:p>
          <a:p>
            <a:pPr>
              <a:buNone/>
            </a:pPr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  <a:blipFill>
            <a:blip r:embed="rId3" cstate="print"/>
            <a:stretch>
              <a:fillRect/>
            </a:stretch>
          </a:blipFill>
        </p:spPr>
        <p:txBody>
          <a:bodyPr/>
          <a:lstStyle/>
          <a:p>
            <a:endParaRPr lang="fa-IR" dirty="0"/>
          </a:p>
        </p:txBody>
      </p:sp>
      <p:pic>
        <p:nvPicPr>
          <p:cNvPr id="4" name="Picture 2" descr="C:\Users\sina\Documents\عکس خداحافظی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76400"/>
            <a:ext cx="9144000" cy="5181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</p:pic>
      <p:pic>
        <p:nvPicPr>
          <p:cNvPr id="5" name="Picture 4" descr="C:\Users\sina\Documents\عکس رضا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fa-IR" sz="4400" dirty="0"/>
          </a:p>
          <a:p>
            <a:pPr algn="ctr">
              <a:buNone/>
            </a:pPr>
            <a:r>
              <a:rPr lang="fa-IR" sz="4400" b="1" i="1" dirty="0" smtClean="0">
                <a:solidFill>
                  <a:srgbClr val="FFFF00"/>
                </a:solidFill>
              </a:rPr>
              <a:t>کاربرد زبان در تربیت </a:t>
            </a:r>
          </a:p>
          <a:p>
            <a:pPr algn="ctr">
              <a:buNone/>
            </a:pPr>
            <a:endParaRPr lang="fa-IR" sz="4400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fa-IR" sz="4400" b="1" i="1" dirty="0" smtClean="0">
                <a:solidFill>
                  <a:srgbClr val="FFFF00"/>
                </a:solidFill>
              </a:rPr>
              <a:t>کلاس  (( 04 )) </a:t>
            </a:r>
          </a:p>
          <a:p>
            <a:pPr algn="ctr">
              <a:buNone/>
            </a:pPr>
            <a:endParaRPr lang="fa-IR" sz="4400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fa-IR" sz="4400" b="1" i="1" dirty="0" smtClean="0">
                <a:solidFill>
                  <a:srgbClr val="FFFF00"/>
                </a:solidFill>
              </a:rPr>
              <a:t>استاد : </a:t>
            </a:r>
            <a:r>
              <a:rPr lang="fa-IR" sz="4000" b="1" i="1" dirty="0" smtClean="0">
                <a:solidFill>
                  <a:srgbClr val="FFFF00"/>
                </a:solidFill>
              </a:rPr>
              <a:t>دکتر نادری </a:t>
            </a:r>
          </a:p>
          <a:p>
            <a:pPr algn="ctr">
              <a:buNone/>
            </a:pPr>
            <a:endParaRPr lang="fa-IR" sz="4000" b="1" i="1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fa-IR" sz="4000" b="1" i="1" dirty="0" smtClean="0">
                <a:solidFill>
                  <a:srgbClr val="FFFF00"/>
                </a:solidFill>
              </a:rPr>
              <a:t>تهیه و تنظیم : رضا عباس آبادی </a:t>
            </a:r>
            <a:r>
              <a:rPr lang="fa-IR" sz="4400" b="1" i="1" dirty="0" smtClean="0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endParaRPr lang="fa-IR" dirty="0"/>
          </a:p>
        </p:txBody>
      </p:sp>
      <p:pic>
        <p:nvPicPr>
          <p:cNvPr id="1026" name="Picture 2" descr="D:\پوشه کار آقا سینا\عکس تربیت کودک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38200"/>
            <a:ext cx="9144000" cy="7696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 flipV="1">
            <a:off x="6781800" y="2133600"/>
            <a:ext cx="205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dirty="0"/>
          </a:p>
        </p:txBody>
      </p:sp>
      <p:sp>
        <p:nvSpPr>
          <p:cNvPr id="14" name="TextBox 13"/>
          <p:cNvSpPr txBox="1"/>
          <p:nvPr/>
        </p:nvSpPr>
        <p:spPr>
          <a:xfrm>
            <a:off x="874799" y="381000"/>
            <a:ext cx="6091732" cy="64633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1">
            <a:spAutoFit/>
          </a:bodyPr>
          <a:lstStyle/>
          <a:p>
            <a:r>
              <a:rPr lang="fa-IR" dirty="0" smtClean="0"/>
              <a:t>کودکان با چیزی که بزرگسالان هستند تربیت می شود ، نه با حرف های آن ها .</a:t>
            </a:r>
          </a:p>
          <a:p>
            <a:pPr algn="l"/>
            <a:r>
              <a:rPr lang="fa-IR" dirty="0"/>
              <a:t> </a:t>
            </a:r>
            <a:r>
              <a:rPr lang="fa-IR" dirty="0" smtClean="0"/>
              <a:t>                                                                        کارل یونگ</a:t>
            </a:r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0000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>
              <a:buNone/>
            </a:pPr>
            <a:endParaRPr lang="fa-IR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fa-IR" b="1" dirty="0" smtClean="0">
                <a:solidFill>
                  <a:srgbClr val="FFFF00"/>
                </a:solidFill>
              </a:rPr>
              <a:t>خلاصه مقاله تبیین جایگاه زبان در </a:t>
            </a:r>
          </a:p>
          <a:p>
            <a:pPr algn="ctr">
              <a:buNone/>
            </a:pPr>
            <a:r>
              <a:rPr lang="fa-IR" b="1" dirty="0" smtClean="0">
                <a:solidFill>
                  <a:srgbClr val="FFFF00"/>
                </a:solidFill>
              </a:rPr>
              <a:t>تقویت مبانی </a:t>
            </a:r>
          </a:p>
          <a:p>
            <a:pPr algn="ctr">
              <a:buNone/>
            </a:pPr>
            <a:r>
              <a:rPr lang="fa-IR" dirty="0">
                <a:solidFill>
                  <a:srgbClr val="FFFF00"/>
                </a:solidFill>
              </a:rPr>
              <a:t>،</a:t>
            </a:r>
            <a:endParaRPr lang="fa-IR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fa-IR" b="1" dirty="0" smtClean="0">
                <a:solidFill>
                  <a:srgbClr val="FFFF00"/>
                </a:solidFill>
              </a:rPr>
              <a:t>تصریح اهداف </a:t>
            </a:r>
          </a:p>
          <a:p>
            <a:pPr algn="ctr">
              <a:buNone/>
            </a:pPr>
            <a:r>
              <a:rPr lang="fa-IR" dirty="0" smtClean="0">
                <a:solidFill>
                  <a:srgbClr val="FFFF00"/>
                </a:solidFill>
              </a:rPr>
              <a:t>و </a:t>
            </a:r>
          </a:p>
          <a:p>
            <a:pPr algn="ctr">
              <a:buNone/>
            </a:pPr>
            <a:r>
              <a:rPr lang="fa-IR" b="1" dirty="0" smtClean="0">
                <a:solidFill>
                  <a:srgbClr val="FFFF00"/>
                </a:solidFill>
              </a:rPr>
              <a:t>توسعه ی وسایل تربیتی </a:t>
            </a:r>
          </a:p>
          <a:p>
            <a:pPr algn="ctr">
              <a:buNone/>
            </a:pPr>
            <a:endParaRPr lang="fa-IR" dirty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fa-IR" b="1" dirty="0" smtClean="0">
                <a:solidFill>
                  <a:srgbClr val="FFFF00"/>
                </a:solidFill>
              </a:rPr>
              <a:t>نویسنده ی مقاله : رضا محمدی چابکی </a:t>
            </a:r>
          </a:p>
          <a:p>
            <a:pPr algn="ctr">
              <a:buNone/>
            </a:pPr>
            <a:r>
              <a:rPr lang="fa-IR" sz="2400" dirty="0" smtClean="0">
                <a:solidFill>
                  <a:srgbClr val="FFFF00"/>
                </a:solidFill>
              </a:rPr>
              <a:t> ( استاد یار گروه علوم تربیتی دانشگاه شهید بهشتی ) </a:t>
            </a:r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fa-IR" sz="7200" dirty="0" smtClean="0">
                <a:solidFill>
                  <a:srgbClr val="FFFF00"/>
                </a:solidFill>
              </a:rPr>
              <a:t>مقدمه</a:t>
            </a:r>
            <a:r>
              <a:rPr lang="fa-IR" dirty="0" smtClean="0"/>
              <a:t> </a:t>
            </a:r>
            <a:endParaRPr lang="fa-I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solidFill>
            <a:schemeClr val="accent6">
              <a:lumMod val="7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endParaRPr lang="fa-IR" b="1" dirty="0" smtClean="0"/>
          </a:p>
          <a:p>
            <a:pPr marL="0" indent="0">
              <a:buNone/>
            </a:pPr>
            <a:r>
              <a:rPr lang="fa-IR" b="1" dirty="0" smtClean="0">
                <a:solidFill>
                  <a:schemeClr val="tx1"/>
                </a:solidFill>
              </a:rPr>
              <a:t>- پژوهش </a:t>
            </a:r>
            <a:r>
              <a:rPr lang="fa-IR" b="1" dirty="0">
                <a:solidFill>
                  <a:schemeClr val="tx1"/>
                </a:solidFill>
              </a:rPr>
              <a:t>حاضر به تبیین جایگاه زبان در تقویت مبانی ، تصریح اهداف و توسعه وسایل تربیت پرداخته است . </a:t>
            </a:r>
            <a:endParaRPr lang="fa-IR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a-IR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a-IR" b="1" dirty="0" smtClean="0">
                <a:solidFill>
                  <a:schemeClr val="tx1"/>
                </a:solidFill>
              </a:rPr>
              <a:t>- روش </a:t>
            </a:r>
            <a:r>
              <a:rPr lang="fa-IR" b="1" dirty="0">
                <a:solidFill>
                  <a:schemeClr val="tx1"/>
                </a:solidFill>
              </a:rPr>
              <a:t>پژوهش تحلیل اسنادی ، جامعه پژوهش کلیه ی اسناد و مدارک مرتبط با موضوع ، بدون نمونه‌گیری ، جمع آوری داده‌ها به وسیله فرم فیش برداری و تحلیل آنها به شکل کیفی صورت گرفته است . </a:t>
            </a:r>
            <a:endParaRPr lang="en-US" dirty="0">
              <a:solidFill>
                <a:schemeClr val="tx1"/>
              </a:solidFill>
            </a:endParaRPr>
          </a:p>
          <a:p>
            <a:endParaRPr lang="fa-I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fa-IR" b="1" dirty="0">
                <a:solidFill>
                  <a:srgbClr val="FFFF00"/>
                </a:solidFill>
              </a:rPr>
              <a:t>عمده ترین یافته های عنوان شده در پژوهش ۳قسم اند</a:t>
            </a:r>
            <a:r>
              <a:rPr lang="fa-IR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endParaRPr lang="fa-IR" dirty="0" smtClean="0"/>
          </a:p>
          <a:p>
            <a:pPr>
              <a:buNone/>
            </a:pPr>
            <a:r>
              <a:rPr lang="fa-IR" dirty="0" smtClean="0"/>
              <a:t>1- </a:t>
            </a:r>
            <a:r>
              <a:rPr lang="fa-IR" b="1" dirty="0" smtClean="0"/>
              <a:t>زبان در تصریح مبانی تربیت  </a:t>
            </a:r>
          </a:p>
          <a:p>
            <a:pPr>
              <a:buNone/>
            </a:pPr>
            <a:endParaRPr lang="fa-IR" dirty="0" smtClean="0"/>
          </a:p>
          <a:p>
            <a:pPr>
              <a:buNone/>
            </a:pPr>
            <a:r>
              <a:rPr lang="fa-IR" dirty="0" smtClean="0"/>
              <a:t>2- </a:t>
            </a:r>
            <a:r>
              <a:rPr lang="fa-IR" b="1" dirty="0" smtClean="0"/>
              <a:t>زبان در تصریح اهداف تربیت</a:t>
            </a:r>
          </a:p>
          <a:p>
            <a:pPr>
              <a:buNone/>
            </a:pPr>
            <a:r>
              <a:rPr lang="fa-IR" dirty="0" smtClean="0"/>
              <a:t> </a:t>
            </a:r>
          </a:p>
          <a:p>
            <a:pPr>
              <a:buNone/>
            </a:pPr>
            <a:r>
              <a:rPr lang="fa-IR" dirty="0" smtClean="0"/>
              <a:t>3- </a:t>
            </a:r>
            <a:r>
              <a:rPr lang="fa-IR" b="1" dirty="0" smtClean="0"/>
              <a:t>زبان در تصریح وسایل تربیت  </a:t>
            </a:r>
            <a:endParaRPr lang="en-US" b="1" dirty="0" smtClean="0"/>
          </a:p>
          <a:p>
            <a:pPr>
              <a:buNone/>
            </a:pPr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fa-IR" b="1" dirty="0">
                <a:solidFill>
                  <a:srgbClr val="FFFF00"/>
                </a:solidFill>
              </a:rPr>
              <a:t>«جایگاه زبان در تقویت مبانی تربیت چگونه است ؟ » 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endParaRPr lang="fa-IR" sz="2800" b="1" dirty="0" smtClean="0"/>
          </a:p>
          <a:p>
            <a:r>
              <a:rPr lang="fa-IR" sz="2800" b="1" dirty="0" smtClean="0"/>
              <a:t>الف</a:t>
            </a:r>
            <a:r>
              <a:rPr lang="fa-IR" sz="2800" b="1" dirty="0"/>
              <a:t>) در حوزه مبنای فلسفی</a:t>
            </a:r>
            <a:r>
              <a:rPr lang="fa-IR" sz="2800" dirty="0"/>
              <a:t> </a:t>
            </a:r>
            <a:r>
              <a:rPr lang="fa-IR" sz="2800" b="1" dirty="0"/>
              <a:t>:</a:t>
            </a:r>
            <a:r>
              <a:rPr lang="fa-IR" sz="2800" dirty="0"/>
              <a:t>  ۱- با تحلیل زبان تدریس و یادگیری   </a:t>
            </a:r>
            <a:r>
              <a:rPr lang="fa-IR" sz="2800" dirty="0" smtClean="0"/>
              <a:t>۲- </a:t>
            </a:r>
            <a:r>
              <a:rPr lang="fa-IR" sz="2800" dirty="0" smtClean="0"/>
              <a:t>تحلیل </a:t>
            </a:r>
            <a:r>
              <a:rPr lang="fa-IR" sz="2800" dirty="0"/>
              <a:t>نقادانه مفاهیم و اصطلاحات تربیتی و توضیح ذهنیت انسان 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ب</a:t>
            </a:r>
            <a:r>
              <a:rPr lang="fa-IR" sz="2800" b="1" dirty="0"/>
              <a:t>) در حوزه مبنای روانشناختی :</a:t>
            </a:r>
            <a:r>
              <a:rPr lang="fa-IR" sz="2800" dirty="0"/>
              <a:t> ۱- تدوین نظریه های یادگیری  ۲- روانشناسی زبان     ۳- روانشناسی اجتماعی 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پ</a:t>
            </a:r>
            <a:r>
              <a:rPr lang="fa-IR" sz="2800" b="1" dirty="0"/>
              <a:t>) در حوزه مبنای جامعه شناختی :</a:t>
            </a:r>
            <a:r>
              <a:rPr lang="fa-IR" sz="2800" dirty="0"/>
              <a:t> ۱- ترسیم رابطه زبان و فرهنگ  ۲- ترسیم اهمیت زبان آموزش کشور ۳- تحکیم خط‌ مشی‌های زبانی  ۴- تقویت هویت فرهنگی و روابط معلم - دانش‌آموز </a:t>
            </a:r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fa-IR" b="1" dirty="0" smtClean="0"/>
              <a:t/>
            </a:r>
            <a:br>
              <a:rPr lang="fa-IR" b="1" dirty="0" smtClean="0"/>
            </a:br>
            <a:r>
              <a:rPr lang="fa-IR" b="1" dirty="0" smtClean="0">
                <a:solidFill>
                  <a:srgbClr val="FFFF00"/>
                </a:solidFill>
              </a:rPr>
              <a:t>«</a:t>
            </a:r>
            <a:r>
              <a:rPr lang="fa-IR" b="1" dirty="0">
                <a:solidFill>
                  <a:srgbClr val="FFFF00"/>
                </a:solidFill>
              </a:rPr>
              <a:t>جایگاه زبان در وضوح بخشی به سطوح مختلف اهداف تربیت چگونه است ؟ »</a:t>
            </a:r>
            <a:r>
              <a:rPr lang="en-US" dirty="0"/>
              <a:t/>
            </a:r>
            <a:br>
              <a:rPr lang="en-US" dirty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endParaRPr lang="fa-IR" sz="2800" b="1" dirty="0" smtClean="0"/>
          </a:p>
          <a:p>
            <a:r>
              <a:rPr lang="fa-IR" sz="2800" b="1" dirty="0" smtClean="0"/>
              <a:t>الف</a:t>
            </a:r>
            <a:r>
              <a:rPr lang="fa-IR" sz="2800" b="1" dirty="0"/>
              <a:t>) در حوزه اهداف در سطح فردی :</a:t>
            </a:r>
            <a:r>
              <a:rPr lang="fa-IR" sz="2800" dirty="0"/>
              <a:t> ۱- بهبود رفتارهای زبانی فردی  ۲- سواد آموزی  ۳- تامین دانش حداقلی قواعد زبانی ، جهت کاربست توانایی های سطح بالا    ۴- تفکر منطقی و حل مسئله 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ب</a:t>
            </a:r>
            <a:r>
              <a:rPr lang="fa-IR" sz="2800" b="1" dirty="0"/>
              <a:t>) در حوزه اهداف در سطح اجتماعی :</a:t>
            </a:r>
            <a:r>
              <a:rPr lang="fa-IR" sz="2800" dirty="0"/>
              <a:t> ۱- توسعه فرهیختگی  ۲- تقویت یادگیری مشارکتی  ۳- رشد مهارتهای تعامل اجتماعی    ۴- شایستگی کنش گفتاری در روابط اجتماعی  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پ</a:t>
            </a:r>
            <a:r>
              <a:rPr lang="fa-IR" sz="2800" b="1" dirty="0"/>
              <a:t>) در حوزه اهداف در سطح جهانی :</a:t>
            </a:r>
            <a:r>
              <a:rPr lang="fa-IR" sz="2800" dirty="0"/>
              <a:t> ۱- بهبود رفتارهای سطح بالا زبانی در شرایط جهانی شدن  ۲- برقراری ارتباط مطلوب با سایر فرهنگ ها </a:t>
            </a:r>
            <a:endParaRPr lang="en-US" sz="2800" dirty="0"/>
          </a:p>
          <a:p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  <a:solidFill>
            <a:srgbClr val="FF0000"/>
          </a:solidFill>
        </p:spPr>
        <p:txBody>
          <a:bodyPr>
            <a:normAutofit/>
          </a:bodyPr>
          <a:lstStyle/>
          <a:p>
            <a:r>
              <a:rPr lang="fa-IR" dirty="0">
                <a:solidFill>
                  <a:srgbClr val="FFFF00"/>
                </a:solidFill>
              </a:rPr>
              <a:t>«جایگاه زبان در توسعه وسایل تربیتی چگونه است ؟ »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chemeClr val="accent6">
              <a:lumMod val="75000"/>
            </a:schemeClr>
          </a:solidFill>
        </p:spPr>
        <p:txBody>
          <a:bodyPr>
            <a:normAutofit lnSpcReduction="10000"/>
          </a:bodyPr>
          <a:lstStyle/>
          <a:p>
            <a:endParaRPr lang="fa-IR" sz="2800" b="1" dirty="0" smtClean="0"/>
          </a:p>
          <a:p>
            <a:r>
              <a:rPr lang="fa-IR" sz="2800" b="1" dirty="0" smtClean="0"/>
              <a:t>الف</a:t>
            </a:r>
            <a:r>
              <a:rPr lang="fa-IR" sz="2800" b="1" dirty="0"/>
              <a:t>) در حوزه برنامه ریزی های آموزش و پرورش :</a:t>
            </a:r>
            <a:r>
              <a:rPr lang="fa-IR" sz="2800" dirty="0"/>
              <a:t> ۱- تحلیل نیازهای آموزشی به لحاظ زبانی  ۲- برنامه ریزی زبانی و برنامه درسی زبانی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ب</a:t>
            </a:r>
            <a:r>
              <a:rPr lang="fa-IR" sz="2800" b="1" dirty="0"/>
              <a:t>)  در حوزه تربیت معلم :</a:t>
            </a:r>
            <a:r>
              <a:rPr lang="fa-IR" sz="2800" dirty="0"/>
              <a:t> ۱- ایجاد ارتباط موفق با دیگران و به کار بستن صحیح زبان  ۲- حل برخی مشکلات معلمان و توسعه توان تحلیل و آموزش تحلیلی مطالب </a:t>
            </a:r>
            <a:endParaRPr lang="en-US" sz="2800" dirty="0"/>
          </a:p>
          <a:p>
            <a:endParaRPr lang="fa-IR" sz="2800" b="1" dirty="0" smtClean="0"/>
          </a:p>
          <a:p>
            <a:r>
              <a:rPr lang="fa-IR" sz="2800" b="1" dirty="0" smtClean="0"/>
              <a:t>پ</a:t>
            </a:r>
            <a:r>
              <a:rPr lang="fa-IR" sz="2800" b="1" dirty="0"/>
              <a:t>)  در حوزه تدریس و تفهیم :</a:t>
            </a:r>
            <a:r>
              <a:rPr lang="fa-IR" sz="2800" dirty="0"/>
              <a:t> ۱- تثبیت موقعیت اجتماعی دانش آموزان در کلاس درس  ۲- امکان افزایش قدرت یادگیری  ۳- اصلاح و تقویت گفتگو  ۴- وضوح و تمایزدهی به زبان محتوایی و تدریسی </a:t>
            </a:r>
            <a:endParaRPr lang="en-US" sz="2800" dirty="0"/>
          </a:p>
          <a:p>
            <a:pPr>
              <a:buNone/>
            </a:pPr>
            <a:r>
              <a:rPr lang="fa-IR" sz="2800" dirty="0"/>
              <a:t> </a:t>
            </a:r>
            <a:endParaRPr lang="en-US" sz="2800" dirty="0"/>
          </a:p>
          <a:p>
            <a:pPr>
              <a:buNone/>
            </a:pPr>
            <a:endParaRPr lang="fa-IR" dirty="0"/>
          </a:p>
        </p:txBody>
      </p:sp>
    </p:spTree>
  </p:cSld>
  <p:clrMapOvr>
    <a:masterClrMapping/>
  </p:clrMapOvr>
  <p:transition>
    <p:wheel spokes="8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1052</Words>
  <Application>Microsoft Office PowerPoint</Application>
  <PresentationFormat>On-screen Show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مقدمه </vt:lpstr>
      <vt:lpstr>عمده ترین یافته های عنوان شده در پژوهش ۳قسم اند </vt:lpstr>
      <vt:lpstr>«جایگاه زبان در تقویت مبانی تربیت چگونه است ؟ » </vt:lpstr>
      <vt:lpstr> «جایگاه زبان در وضوح بخشی به سطوح مختلف اهداف تربیت چگونه است ؟ » </vt:lpstr>
      <vt:lpstr>«جایگاه زبان در توسعه وسایل تربیتی چگونه است ؟ » </vt:lpstr>
      <vt:lpstr>Slide 10</vt:lpstr>
      <vt:lpstr>دانش زبان شناسی ۳ زیر رشته دارد </vt:lpstr>
      <vt:lpstr>تعریف تربیت از دیدگاه اتحادیه بین المللی پرورش نو</vt:lpstr>
      <vt:lpstr>علوم تربیتی ۳ شاخه است</vt:lpstr>
      <vt:lpstr>Slide 14</vt:lpstr>
      <vt:lpstr>Slide 15</vt:lpstr>
      <vt:lpstr>پیشنهادهای پژوهش (برای مراکز تربیت معلم و معلمان)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sina</dc:creator>
  <cp:lastModifiedBy>sina</cp:lastModifiedBy>
  <cp:revision>36</cp:revision>
  <dcterms:created xsi:type="dcterms:W3CDTF">2020-04-13T15:33:51Z</dcterms:created>
  <dcterms:modified xsi:type="dcterms:W3CDTF">2020-04-13T19:19:38Z</dcterms:modified>
</cp:coreProperties>
</file>