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33" r:id="rId2"/>
    <p:sldId id="353" r:id="rId3"/>
    <p:sldId id="266" r:id="rId4"/>
    <p:sldId id="354" r:id="rId5"/>
    <p:sldId id="360" r:id="rId6"/>
    <p:sldId id="271" r:id="rId7"/>
    <p:sldId id="355" r:id="rId8"/>
    <p:sldId id="351" r:id="rId9"/>
    <p:sldId id="356" r:id="rId10"/>
    <p:sldId id="357" r:id="rId11"/>
    <p:sldId id="358" r:id="rId12"/>
    <p:sldId id="3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9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E00A2FC-A801-48D9-B149-5CDCBBA0F202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691B994-8753-450C-90F8-609300FA4D7C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a-IR"/>
          </a:p>
        </p:txBody>
      </p:sp>
      <p:sp>
        <p:nvSpPr>
          <p:cNvPr id="121860" name="Date Placeholder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039ED1-17E8-484B-AFB9-EEE630E0743A}" type="datetime1">
              <a:rPr lang="fa-IR" smtClean="0"/>
              <a:pPr eaLnBrk="1" hangingPunct="1"/>
              <a:t>1441/08/20</a:t>
            </a:fld>
            <a:endParaRPr lang="en-US"/>
          </a:p>
        </p:txBody>
      </p:sp>
      <p:sp>
        <p:nvSpPr>
          <p:cNvPr id="12186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3E8E9FE-A0FB-4314-B8CC-34018850AC1E}" type="slidenum">
              <a:rPr lang="fa-IR"/>
              <a:pPr eaLnBrk="1" hangingPunct="1"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81958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5B5F513-34D8-4C0F-8D6D-9E6F1FC4828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4/13/2020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fa-IR" sz="4800" dirty="0" smtClean="0">
              <a:cs typeface="0 Titr Bold" pitchFamily="2" charset="-78"/>
            </a:endParaRPr>
          </a:p>
          <a:p>
            <a:pPr algn="ctr">
              <a:buNone/>
            </a:pPr>
            <a:r>
              <a:rPr lang="fa-IR" sz="4800" dirty="0" smtClean="0">
                <a:cs typeface="0 Titr Bold" pitchFamily="2" charset="-78"/>
              </a:rPr>
              <a:t>تفاوت طرح درس با طراحی واحد یادگیری</a:t>
            </a:r>
            <a:endParaRPr lang="fa-IR" sz="4800" dirty="0">
              <a:cs typeface="0 Titr Bold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cs typeface="0 Titr Bold" pitchFamily="2" charset="-78"/>
              </a:rPr>
              <a:t>فصل دوم</a:t>
            </a:r>
            <a:endParaRPr lang="fa-IR" dirty="0">
              <a:cs typeface="0 Titr Bold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pPr algn="just"/>
            <a:r>
              <a:rPr lang="ar-SA" sz="3200" dirty="0" smtClean="0">
                <a:cs typeface="B Lotus" pitchFamily="2" charset="-78"/>
              </a:rPr>
              <a:t>طرح واحد یادگیری معمولا شامل اهداف ترسیم شده و بصری واحد یادگیری(با استفاده از نقشه های ذهنی و مفهومی)، جزئیات محتوا، زمان اختصاص داده شده برای تکمیل هر مرحله، چگونگی طراحی درس توسط مولفان یا معلمان برای تحقق این اهداف به طور جمعی، پیش آزمون های لازم و پس آزمون های مناسب بر اساس اهداف واحد یادگیری و اتصالات متقابل برنامه درسی با طرح های درسی می باشد.</a:t>
            </a:r>
            <a:endParaRPr lang="en-US" sz="3200" dirty="0" smtClean="0">
              <a:cs typeface="B Lotus" pitchFamily="2" charset="-78"/>
            </a:endParaRPr>
          </a:p>
          <a:p>
            <a:endParaRPr lang="fa-I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/>
          <a:lstStyle/>
          <a:p>
            <a:pPr algn="just"/>
            <a:r>
              <a:rPr lang="ar-SA" sz="3600" dirty="0" smtClean="0">
                <a:cs typeface="B Lotus" pitchFamily="2" charset="-78"/>
              </a:rPr>
              <a:t>در نتیجه، روشن است که </a:t>
            </a:r>
            <a:r>
              <a:rPr lang="ar-SA" sz="3600" dirty="0" smtClean="0">
                <a:cs typeface="B Lotus" pitchFamily="2" charset="-78"/>
              </a:rPr>
              <a:t>طرح درس</a:t>
            </a:r>
            <a:r>
              <a:rPr lang="fa-IR" sz="3600" dirty="0" smtClean="0">
                <a:cs typeface="B Lotus" pitchFamily="2" charset="-78"/>
              </a:rPr>
              <a:t> ها</a:t>
            </a:r>
            <a:r>
              <a:rPr lang="ar-SA" sz="3600" dirty="0" smtClean="0">
                <a:cs typeface="B Lotus" pitchFamily="2" charset="-78"/>
              </a:rPr>
              <a:t> </a:t>
            </a:r>
            <a:r>
              <a:rPr lang="ar-SA" sz="3600" dirty="0" smtClean="0">
                <a:cs typeface="B Lotus" pitchFamily="2" charset="-78"/>
              </a:rPr>
              <a:t>در آماده سازی برای آموزش یک درس خاص مفید </a:t>
            </a:r>
            <a:r>
              <a:rPr lang="ar-SA" sz="3600" dirty="0" smtClean="0">
                <a:cs typeface="B Lotus" pitchFamily="2" charset="-78"/>
              </a:rPr>
              <a:t>هستند</a:t>
            </a:r>
            <a:r>
              <a:rPr lang="fa-IR" sz="3600" dirty="0" smtClean="0">
                <a:cs typeface="B Lotus" pitchFamily="2" charset="-78"/>
              </a:rPr>
              <a:t>.</a:t>
            </a:r>
            <a:endParaRPr lang="fa-IR" sz="3600" smtClean="0">
              <a:cs typeface="B Lotus" pitchFamily="2" charset="-78"/>
            </a:endParaRPr>
          </a:p>
          <a:p>
            <a:pPr algn="just"/>
            <a:r>
              <a:rPr lang="ar-SA" sz="3600" dirty="0" smtClean="0">
                <a:cs typeface="B Lotus" pitchFamily="2" charset="-78"/>
              </a:rPr>
              <a:t> </a:t>
            </a:r>
            <a:r>
              <a:rPr lang="ar-SA" sz="3600" dirty="0" smtClean="0">
                <a:cs typeface="B Lotus" pitchFamily="2" charset="-78"/>
              </a:rPr>
              <a:t>در حالی که طرح های واحد یادگیری در برنامه ریزی درسی در دراز مدت اهمیت دارد زیرا این طرح ها در مورد تصویر بزرگ به ویژه ارتباط بین درس ها و ارتباطات متقابل برنامه درسی می پردازد.</a:t>
            </a:r>
            <a:endParaRPr lang="en-US" sz="3600" dirty="0" smtClean="0">
              <a:cs typeface="B Lotus" pitchFamily="2" charset="-78"/>
            </a:endParaRPr>
          </a:p>
          <a:p>
            <a:endParaRPr lang="fa-I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9" name="Picture 5" descr="31605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pic>
        <p:nvPicPr>
          <p:cNvPr id="67590" name="Picture 6" descr="Picture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EAEA690-AC16-4B23-877F-3B7D67C1CAD4}" type="slidenum">
              <a:rPr lang="fa-IR">
                <a:solidFill>
                  <a:schemeClr val="tx2"/>
                </a:solidFill>
              </a:rPr>
              <a:pPr eaLnBrk="1" hangingPunct="1"/>
              <a:t>2</a:t>
            </a:fld>
            <a:endParaRPr lang="en-US">
              <a:solidFill>
                <a:schemeClr val="tx2"/>
              </a:solidFill>
            </a:endParaRPr>
          </a:p>
        </p:txBody>
      </p:sp>
      <p:pic>
        <p:nvPicPr>
          <p:cNvPr id="8196" name="Picture 2" descr="BESM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1620984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457200"/>
            <a:ext cx="8229600" cy="5943600"/>
          </a:xfrm>
        </p:spPr>
        <p:txBody>
          <a:bodyPr>
            <a:normAutofit/>
          </a:bodyPr>
          <a:lstStyle/>
          <a:p>
            <a:pPr marL="609600" indent="-609600" algn="just">
              <a:lnSpc>
                <a:spcPct val="110000"/>
              </a:lnSpc>
              <a:defRPr/>
            </a:pPr>
            <a:r>
              <a:rPr lang="ar-SA" sz="4000" dirty="0" smtClean="0">
                <a:cs typeface="B Lotus" pitchFamily="2" charset="-78"/>
              </a:rPr>
              <a:t> یک طرح واحد یادگیری، منطقه</a:t>
            </a:r>
            <a:r>
              <a:rPr lang="en-US" sz="4000" dirty="0" smtClean="0">
                <a:cs typeface="B Lotus" pitchFamily="2" charset="-78"/>
              </a:rPr>
              <a:t> </a:t>
            </a:r>
            <a:r>
              <a:rPr lang="ar-SA" sz="4000" dirty="0" smtClean="0">
                <a:cs typeface="B Lotus" pitchFamily="2" charset="-78"/>
              </a:rPr>
              <a:t>ی وسیعتر از محتوا و روش ها را پوشش می دهد؛ </a:t>
            </a:r>
            <a:endParaRPr lang="en-US" sz="4000" dirty="0" smtClean="0">
              <a:cs typeface="B Lotus" pitchFamily="2" charset="-78"/>
            </a:endParaRPr>
          </a:p>
          <a:p>
            <a:pPr marL="609600" indent="-609600" algn="just">
              <a:lnSpc>
                <a:spcPct val="110000"/>
              </a:lnSpc>
              <a:defRPr/>
            </a:pPr>
            <a:r>
              <a:rPr lang="ar-SA" sz="4000" dirty="0" smtClean="0">
                <a:cs typeface="B Lotus" pitchFamily="2" charset="-78"/>
              </a:rPr>
              <a:t>یک واحد یادگیری می تواند شامل بسیاری از درس ها باشد. </a:t>
            </a:r>
            <a:endParaRPr lang="en-US" sz="4000" dirty="0" smtClean="0">
              <a:cs typeface="B Lotus" pitchFamily="2" charset="-78"/>
            </a:endParaRPr>
          </a:p>
          <a:p>
            <a:pPr marL="609600" indent="-609600" algn="just">
              <a:lnSpc>
                <a:spcPct val="110000"/>
              </a:lnSpc>
              <a:defRPr/>
            </a:pPr>
            <a:r>
              <a:rPr lang="ar-SA" sz="4000" dirty="0" smtClean="0">
                <a:cs typeface="B Lotus" pitchFamily="2" charset="-78"/>
              </a:rPr>
              <a:t>در </a:t>
            </a:r>
            <a:r>
              <a:rPr lang="ar-SA" sz="4000" dirty="0" smtClean="0">
                <a:cs typeface="B Lotus" pitchFamily="2" charset="-78"/>
              </a:rPr>
              <a:t>مقابل، طرح درس اساسا</a:t>
            </a:r>
            <a:r>
              <a:rPr lang="fa-IR" sz="4000" dirty="0" smtClean="0">
                <a:cs typeface="B Lotus" pitchFamily="2" charset="-78"/>
              </a:rPr>
              <a:t>ً</a:t>
            </a:r>
            <a:r>
              <a:rPr lang="ar-SA" sz="4000" dirty="0" smtClean="0">
                <a:cs typeface="B Lotus" pitchFamily="2" charset="-78"/>
              </a:rPr>
              <a:t> بر اهداف یک درس خاص و نحوه تدریس برای رسیدن به این اهداف برنامه ریزی شده است. </a:t>
            </a:r>
            <a:endParaRPr lang="en-US" sz="4000" dirty="0" smtClean="0">
              <a:cs typeface="B Lotus" pitchFamily="2" charset="-78"/>
            </a:endParaRPr>
          </a:p>
          <a:p>
            <a:pPr marL="609600" indent="-609600" algn="just" eaLnBrk="1" hangingPunct="1">
              <a:lnSpc>
                <a:spcPct val="110000"/>
              </a:lnSpc>
              <a:defRPr/>
            </a:pPr>
            <a:endParaRPr lang="en-US" sz="3200" dirty="0" smtClean="0">
              <a:cs typeface="B Lotus" pitchFamily="2" charset="-78"/>
            </a:endParaRP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>
            <a:noAutofit/>
          </a:bodyPr>
          <a:lstStyle/>
          <a:p>
            <a:pPr algn="just"/>
            <a:r>
              <a:rPr lang="ar-SA" sz="3600" dirty="0" smtClean="0">
                <a:cs typeface="B Lotus" pitchFamily="2" charset="-78"/>
              </a:rPr>
              <a:t>طرح واحد یادگیری شامل اهدافی است که در قالب دروس به جزئیات تبدیل شده است و رابطه بین طرح درس با برنامه درسی می باشد. </a:t>
            </a:r>
            <a:endParaRPr lang="fa-IR" sz="3600" dirty="0" smtClean="0">
              <a:cs typeface="B Lotus" pitchFamily="2" charset="-78"/>
            </a:endParaRPr>
          </a:p>
          <a:p>
            <a:pPr algn="just"/>
            <a:r>
              <a:rPr lang="ar-SA" sz="3600" dirty="0" smtClean="0">
                <a:cs typeface="B Lotus" pitchFamily="2" charset="-78"/>
              </a:rPr>
              <a:t>از سوی دیگر، هر طرح درس برای کلاس خاص، توسط معلم خاص و بر اساس شرایط خاص نوشته می شود در حالی که طرح یادگیری قابلیت استفاده توسط گروهی از معلمان برای طیفی از کلاس ها و شرایط قابل استفاده است. </a:t>
            </a:r>
            <a:endParaRPr lang="fa-IR" sz="3600" dirty="0" smtClean="0">
              <a:cs typeface="B Lotus" pitchFamily="2" charset="-78"/>
            </a:endParaRPr>
          </a:p>
          <a:p>
            <a:pPr algn="just"/>
            <a:endParaRPr lang="en-US" sz="3600" dirty="0" smtClean="0">
              <a:cs typeface="B Lotus" pitchFamily="2" charset="-78"/>
            </a:endParaRPr>
          </a:p>
          <a:p>
            <a:pPr algn="just"/>
            <a:endParaRPr lang="fa-IR" sz="3200" dirty="0">
              <a:cs typeface="B Lotus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800" dirty="0" smtClean="0">
                <a:cs typeface="B Lotus" pitchFamily="2" charset="-78"/>
              </a:rPr>
              <a:t>علاوه بر این، طرح واحد یادگیری می تواند به عنوان ابزار قدرتمندی برای پایش و نظارت بر عملکرد معلمان نیز مورد استفاده قرار گیرد</a:t>
            </a:r>
            <a:r>
              <a:rPr lang="ar-SA" sz="2800" dirty="0" smtClean="0">
                <a:cs typeface="B Lotus" pitchFamily="2" charset="-78"/>
              </a:rPr>
              <a:t>.</a:t>
            </a:r>
            <a:endParaRPr lang="fa-IR" sz="2800" dirty="0" smtClean="0">
              <a:cs typeface="B Lotus" pitchFamily="2" charset="-78"/>
            </a:endParaRPr>
          </a:p>
          <a:p>
            <a:endParaRPr lang="fa-IR" sz="2800" dirty="0" smtClean="0">
              <a:cs typeface="B Lotus" pitchFamily="2" charset="-78"/>
            </a:endParaRPr>
          </a:p>
          <a:p>
            <a:r>
              <a:rPr lang="ar-SA" sz="2800" dirty="0" smtClean="0">
                <a:cs typeface="B Lotus" pitchFamily="2" charset="-78"/>
              </a:rPr>
              <a:t>به غیر از این، یک طرح درس نیز ممکن است شامل مجموعه ای از اهداف شخصی باشد که بر توسعه شخصی و حرفه ای همان معلم تمرکز دارد.</a:t>
            </a:r>
            <a:endParaRPr lang="en-US" sz="2800" dirty="0" smtClean="0">
              <a:cs typeface="B Lotus" pitchFamily="2" charset="-78"/>
            </a:endParaRPr>
          </a:p>
          <a:p>
            <a:endParaRPr lang="en-US" sz="2800" dirty="0" smtClean="0">
              <a:cs typeface="B Lotus" pitchFamily="2" charset="-78"/>
            </a:endParaRPr>
          </a:p>
          <a:p>
            <a:endParaRPr lang="fa-I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a-IR" sz="3200" dirty="0" smtClean="0">
                <a:cs typeface="0 Titr Bold" pitchFamily="2" charset="-78"/>
              </a:rPr>
              <a:t>تفاوت طرح درس با طراحی واحد یادگیری</a:t>
            </a:r>
            <a:br>
              <a:rPr lang="fa-IR" sz="3200" dirty="0" smtClean="0">
                <a:cs typeface="0 Titr Bold" pitchFamily="2" charset="-78"/>
              </a:rPr>
            </a:br>
            <a:endParaRPr lang="fa-IR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700713"/>
          </a:xfrm>
        </p:spPr>
        <p:txBody>
          <a:bodyPr>
            <a:normAutofit/>
          </a:bodyPr>
          <a:lstStyle/>
          <a:p>
            <a:pPr algn="just"/>
            <a:r>
              <a:rPr lang="ar-SA" sz="3200" dirty="0" smtClean="0">
                <a:cs typeface="B Lotus" pitchFamily="2" charset="-78"/>
              </a:rPr>
              <a:t>طرح درس معمولا توسط معلم تهیه می شود تا مطمئن شود که یک درس به اهدافش برسد و یادگیری به طور موثر صورت گیرد و شامل اهداف درس، مشکلات پیش بینی شده از دانش آموزان، تخصیص زمان برای هر کار درون درس، انواع فعالیت و تعاملاتی است که در طول فعالیت هایی مانند دانش آموز با معلم، دانش آموز با دانش آموز و دانش آموز با محیط و ابزارهای مورد استفاده برای درس می باشد. </a:t>
            </a:r>
          </a:p>
          <a:p>
            <a:pPr algn="just"/>
            <a:r>
              <a:rPr lang="ar-SA" sz="3200" dirty="0" smtClean="0">
                <a:cs typeface="B Lotus" pitchFamily="2" charset="-78"/>
              </a:rPr>
              <a:t>به غیر از این، یک طرح درس نیز ممکن است شامل مجموعه ای از اهداف شخصی باشد که بر توسعه شخصی و حرفه ای همان معلم تمرکز دارد.</a:t>
            </a:r>
            <a:endParaRPr lang="en-US" sz="3200" dirty="0">
              <a:cs typeface="B Lotus" pitchFamily="2" charset="-78"/>
            </a:endParaRP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>
            <a:normAutofit/>
          </a:bodyPr>
          <a:lstStyle/>
          <a:p>
            <a:pPr algn="just"/>
            <a:r>
              <a:rPr lang="ar-SA" sz="3600" dirty="0" smtClean="0">
                <a:cs typeface="B Lotus" pitchFamily="2" charset="-78"/>
              </a:rPr>
              <a:t>در نهایت هدف اصلی طرح های درسی، دستیابی به اهداف طرح واحد یادگیری می باشد</a:t>
            </a:r>
            <a:r>
              <a:rPr lang="ar-SA" sz="3600" dirty="0" smtClean="0">
                <a:cs typeface="B Lotus" pitchFamily="2" charset="-78"/>
              </a:rPr>
              <a:t>.</a:t>
            </a:r>
            <a:endParaRPr lang="fa-IR" sz="3600" dirty="0" smtClean="0">
              <a:cs typeface="B Lotus" pitchFamily="2" charset="-78"/>
            </a:endParaRPr>
          </a:p>
          <a:p>
            <a:pPr algn="just"/>
            <a:endParaRPr lang="en-US" sz="3600" dirty="0" smtClean="0">
              <a:cs typeface="B Lotus" pitchFamily="2" charset="-78"/>
            </a:endParaRPr>
          </a:p>
          <a:p>
            <a:pPr algn="just"/>
            <a:r>
              <a:rPr lang="ar-SA" sz="3600" dirty="0" smtClean="0">
                <a:cs typeface="B Lotus" pitchFamily="2" charset="-78"/>
              </a:rPr>
              <a:t>اما طرح واحد یادگیری شامل درس خاص یا دروس متعددی است و برای یک دوره طولانی آموزش تدارک دیده می شود، مثلا یک بخش از یک ترم تحصیلی.</a:t>
            </a:r>
            <a:endParaRPr lang="en-US" sz="3600" dirty="0" smtClean="0">
              <a:cs typeface="B Lotus" pitchFamily="2" charset="-78"/>
            </a:endParaRPr>
          </a:p>
          <a:p>
            <a:endParaRPr lang="fa-IR" sz="3600" dirty="0" smtClean="0">
              <a:cs typeface="B Lotus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ar-SA" sz="3200" dirty="0" smtClean="0">
                <a:cs typeface="B Lotus" pitchFamily="2" charset="-78"/>
              </a:rPr>
              <a:t> برنامه ریزی یک واحد یادگیری نیز نسبت به برنامه ریزی یک درس نسبتا طولانی تر و </a:t>
            </a:r>
            <a:r>
              <a:rPr lang="ar-SA" sz="3200" dirty="0" smtClean="0">
                <a:cs typeface="B Lotus" pitchFamily="2" charset="-78"/>
              </a:rPr>
              <a:t>مفصل</a:t>
            </a:r>
            <a:r>
              <a:rPr lang="fa-IR" sz="3200" dirty="0" smtClean="0">
                <a:cs typeface="B Lotus" pitchFamily="2" charset="-78"/>
              </a:rPr>
              <a:t> </a:t>
            </a:r>
            <a:r>
              <a:rPr lang="ar-SA" sz="3200" dirty="0" smtClean="0">
                <a:cs typeface="B Lotus" pitchFamily="2" charset="-78"/>
              </a:rPr>
              <a:t>تر </a:t>
            </a:r>
            <a:r>
              <a:rPr lang="ar-SA" sz="3200" dirty="0" smtClean="0">
                <a:cs typeface="B Lotus" pitchFamily="2" charset="-78"/>
              </a:rPr>
              <a:t>است. </a:t>
            </a:r>
            <a:endParaRPr lang="fa-IR" sz="3200" dirty="0" smtClean="0">
              <a:cs typeface="B Lotus" pitchFamily="2" charset="-78"/>
            </a:endParaRPr>
          </a:p>
          <a:p>
            <a:pPr algn="just"/>
            <a:r>
              <a:rPr lang="ar-SA" sz="3200" dirty="0" smtClean="0">
                <a:cs typeface="B Lotus" pitchFamily="2" charset="-78"/>
              </a:rPr>
              <a:t>طرحهای </a:t>
            </a:r>
            <a:r>
              <a:rPr lang="ar-SA" sz="3200" dirty="0" smtClean="0">
                <a:cs typeface="B Lotus" pitchFamily="2" charset="-78"/>
              </a:rPr>
              <a:t>واحد یادگیری معمولا توسط سرگروه های آموزشی یا گروهی از معلمان و یا در نهایت توسط یک معلم انجام می شود و شامل گفتگو با سایر معلمان و حصول توافق جمعی و کسب تجارب دیگران می شود. </a:t>
            </a:r>
            <a:endParaRPr lang="en-US" sz="3200" dirty="0" smtClean="0">
              <a:cs typeface="B Lotus" pitchFamily="2" charset="-78"/>
            </a:endParaRPr>
          </a:p>
          <a:p>
            <a:pPr algn="just"/>
            <a:endParaRPr lang="fa-IR" sz="3200" dirty="0">
              <a:cs typeface="B Lotus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a-IR" sz="3600" dirty="0" smtClean="0">
                <a:cs typeface="0 Titr Bold" pitchFamily="2" charset="-78"/>
              </a:rPr>
              <a:t>تفاوت طرح درس با طراحی واحد یادگیری</a:t>
            </a:r>
            <a:br>
              <a:rPr lang="fa-IR" sz="3600" dirty="0" smtClean="0">
                <a:cs typeface="0 Titr Bold" pitchFamily="2" charset="-78"/>
              </a:rPr>
            </a:br>
            <a:endParaRPr lang="fa-IR" sz="3600" dirty="0"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pPr algn="just"/>
            <a:r>
              <a:rPr lang="ar-SA" sz="3200" dirty="0" smtClean="0">
                <a:cs typeface="B Lotus" pitchFamily="2" charset="-78"/>
              </a:rPr>
              <a:t>یک طرح واحد یادگیری نیز برای نشان دادن اهداف اصلی یک واحد یادگیری و اینکه چگونه درس ها، ارزیابی ها و جلسات عملی برای دستیابی به اهداف واحد ارتباط برقرار می کنند، مهم است.</a:t>
            </a:r>
            <a:endParaRPr lang="fa-IR" sz="3200" dirty="0" smtClean="0">
              <a:cs typeface="B Lotus" pitchFamily="2" charset="-78"/>
            </a:endParaRPr>
          </a:p>
          <a:p>
            <a:pPr algn="just"/>
            <a:r>
              <a:rPr lang="ar-SA" sz="3200" dirty="0" smtClean="0">
                <a:cs typeface="B Lotus" pitchFamily="2" charset="-78"/>
              </a:rPr>
              <a:t> از این رو، برنامه های واحد اغلب برای بحث در مورد بررسی های برنامه درسی استفاده می شود و همچنین به توضیح نگرشها، مهارتها و </a:t>
            </a:r>
            <a:r>
              <a:rPr lang="ar-SA" sz="3200" dirty="0" smtClean="0">
                <a:cs typeface="B Lotus" pitchFamily="2" charset="-78"/>
              </a:rPr>
              <a:t>دانش</a:t>
            </a:r>
            <a:r>
              <a:rPr lang="fa-IR" sz="3200" dirty="0" smtClean="0">
                <a:cs typeface="B Lotus" pitchFamily="2" charset="-78"/>
              </a:rPr>
              <a:t> </a:t>
            </a:r>
            <a:r>
              <a:rPr lang="ar-SA" sz="3200" dirty="0" smtClean="0">
                <a:cs typeface="B Lotus" pitchFamily="2" charset="-78"/>
              </a:rPr>
              <a:t>هایی </a:t>
            </a:r>
            <a:r>
              <a:rPr lang="ar-SA" sz="3200" dirty="0" smtClean="0">
                <a:cs typeface="B Lotus" pitchFamily="2" charset="-78"/>
              </a:rPr>
              <a:t>که انتظار می رود دانش آموزان دست یابند می پردازد.</a:t>
            </a:r>
            <a:endParaRPr lang="en-US" sz="3200" dirty="0" smtClean="0">
              <a:cs typeface="B Lotus" pitchFamily="2" charset="-78"/>
            </a:endParaRPr>
          </a:p>
          <a:p>
            <a:endParaRPr lang="fa-I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511</TotalTime>
  <Words>579</Words>
  <Application>Microsoft Office PowerPoint</Application>
  <PresentationFormat>On-screen Show (4:3)</PresentationFormat>
  <Paragraphs>28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Theme</vt:lpstr>
      <vt:lpstr>فصل دوم</vt:lpstr>
      <vt:lpstr>Slide 2</vt:lpstr>
      <vt:lpstr>Slide 3</vt:lpstr>
      <vt:lpstr>Slide 4</vt:lpstr>
      <vt:lpstr>تفاوت طرح درس با طراحی واحد یادگیری </vt:lpstr>
      <vt:lpstr>Slide 6</vt:lpstr>
      <vt:lpstr>Slide 7</vt:lpstr>
      <vt:lpstr>تفاوت طرح درس با طراحی واحد یادگیری 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a</cp:lastModifiedBy>
  <cp:revision>108</cp:revision>
  <dcterms:created xsi:type="dcterms:W3CDTF">2015-12-29T16:31:05Z</dcterms:created>
  <dcterms:modified xsi:type="dcterms:W3CDTF">2020-04-12T20:49:32Z</dcterms:modified>
</cp:coreProperties>
</file>