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80" r:id="rId2"/>
    <p:sldId id="281" r:id="rId3"/>
    <p:sldId id="308" r:id="rId4"/>
    <p:sldId id="330" r:id="rId5"/>
    <p:sldId id="335" r:id="rId6"/>
    <p:sldId id="338" r:id="rId7"/>
    <p:sldId id="339" r:id="rId8"/>
    <p:sldId id="340" r:id="rId9"/>
    <p:sldId id="341" r:id="rId10"/>
    <p:sldId id="342" r:id="rId11"/>
    <p:sldId id="366" r:id="rId12"/>
    <p:sldId id="367" r:id="rId13"/>
    <p:sldId id="368" r:id="rId14"/>
    <p:sldId id="327" r:id="rId15"/>
    <p:sldId id="329" r:id="rId16"/>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1" autoAdjust="0"/>
    <p:restoredTop sz="94643" autoAdjust="0"/>
  </p:normalViewPr>
  <p:slideViewPr>
    <p:cSldViewPr>
      <p:cViewPr>
        <p:scale>
          <a:sx n="90" d="100"/>
          <a:sy n="90" d="100"/>
        </p:scale>
        <p:origin x="-798" y="4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EF81D6-55AA-4012-AAAC-5F139B4CF154}" type="datetimeFigureOut">
              <a:rPr lang="en-US" smtClean="0"/>
              <a:pPr/>
              <a:t>12/31/2007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E73853-EECB-4070-8D56-D36DF6A3F3B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C17760-1067-4814-8A0F-33D2A14AB7D2}" type="slidenum">
              <a:rPr lang="en-US" smtClean="0"/>
              <a:pPr/>
              <a:t>2</a:t>
            </a:fld>
            <a:endParaRPr lang="en-US"/>
          </a:p>
        </p:txBody>
      </p:sp>
    </p:spTree>
    <p:extLst>
      <p:ext uri="{BB962C8B-B14F-4D97-AF65-F5344CB8AC3E}">
        <p14:creationId xmlns="" xmlns:p14="http://schemas.microsoft.com/office/powerpoint/2010/main" val="2227324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F91E010-FC32-46B9-BBB7-D7306096701B}" type="datetimeFigureOut">
              <a:rPr lang="fa-IR" smtClean="0"/>
              <a:pPr/>
              <a:t>1428/12/22</a:t>
            </a:fld>
            <a:endParaRPr lang="fa-IR"/>
          </a:p>
        </p:txBody>
      </p:sp>
      <p:sp>
        <p:nvSpPr>
          <p:cNvPr id="19" name="Footer Placeholder 18"/>
          <p:cNvSpPr>
            <a:spLocks noGrp="1"/>
          </p:cNvSpPr>
          <p:nvPr>
            <p:ph type="ftr" sz="quarter" idx="11"/>
          </p:nvPr>
        </p:nvSpPr>
        <p:spPr/>
        <p:txBody>
          <a:bodyPr/>
          <a:lstStyle/>
          <a:p>
            <a:endParaRPr lang="fa-IR"/>
          </a:p>
        </p:txBody>
      </p:sp>
      <p:sp>
        <p:nvSpPr>
          <p:cNvPr id="27" name="Slide Number Placeholder 26"/>
          <p:cNvSpPr>
            <a:spLocks noGrp="1"/>
          </p:cNvSpPr>
          <p:nvPr>
            <p:ph type="sldNum" sz="quarter" idx="12"/>
          </p:nvPr>
        </p:nvSpPr>
        <p:spPr/>
        <p:txBody>
          <a:bodyPr/>
          <a:lstStyle/>
          <a:p>
            <a:fld id="{F07EBD4C-E44D-4AE6-8C06-6C0EBD949B0F}"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91E010-FC32-46B9-BBB7-D7306096701B}" type="datetimeFigureOut">
              <a:rPr lang="fa-IR" smtClean="0"/>
              <a:pPr/>
              <a:t>1428/12/22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07EBD4C-E44D-4AE6-8C06-6C0EBD949B0F}"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91E010-FC32-46B9-BBB7-D7306096701B}" type="datetimeFigureOut">
              <a:rPr lang="fa-IR" smtClean="0"/>
              <a:pPr/>
              <a:t>1428/12/22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07EBD4C-E44D-4AE6-8C06-6C0EBD949B0F}" type="slidenum">
              <a:rPr lang="fa-IR" smtClean="0"/>
              <a:pPr/>
              <a:t>‹#›</a:t>
            </a:fld>
            <a:endParaRPr lang="fa-I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25B5F513-34D8-4C0F-8D6D-9E6F1FC48289}" type="slidenum">
              <a:rPr lang="ar-SA"/>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91E010-FC32-46B9-BBB7-D7306096701B}" type="datetimeFigureOut">
              <a:rPr lang="fa-IR" smtClean="0"/>
              <a:pPr/>
              <a:t>1428/12/22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07EBD4C-E44D-4AE6-8C06-6C0EBD949B0F}"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F91E010-FC32-46B9-BBB7-D7306096701B}" type="datetimeFigureOut">
              <a:rPr lang="fa-IR" smtClean="0"/>
              <a:pPr/>
              <a:t>1428/12/22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07EBD4C-E44D-4AE6-8C06-6C0EBD949B0F}"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F91E010-FC32-46B9-BBB7-D7306096701B}" type="datetimeFigureOut">
              <a:rPr lang="fa-IR" smtClean="0"/>
              <a:pPr/>
              <a:t>1428/12/22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07EBD4C-E44D-4AE6-8C06-6C0EBD949B0F}"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F91E010-FC32-46B9-BBB7-D7306096701B}" type="datetimeFigureOut">
              <a:rPr lang="fa-IR" smtClean="0"/>
              <a:pPr/>
              <a:t>1428/12/22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F07EBD4C-E44D-4AE6-8C06-6C0EBD949B0F}"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F91E010-FC32-46B9-BBB7-D7306096701B}" type="datetimeFigureOut">
              <a:rPr lang="fa-IR" smtClean="0"/>
              <a:pPr/>
              <a:t>1428/12/22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F07EBD4C-E44D-4AE6-8C06-6C0EBD949B0F}"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91E010-FC32-46B9-BBB7-D7306096701B}" type="datetimeFigureOut">
              <a:rPr lang="fa-IR" smtClean="0"/>
              <a:pPr/>
              <a:t>1428/12/22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F07EBD4C-E44D-4AE6-8C06-6C0EBD949B0F}"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F91E010-FC32-46B9-BBB7-D7306096701B}" type="datetimeFigureOut">
              <a:rPr lang="fa-IR" smtClean="0"/>
              <a:pPr/>
              <a:t>1428/12/22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07EBD4C-E44D-4AE6-8C06-6C0EBD949B0F}"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F91E010-FC32-46B9-BBB7-D7306096701B}" type="datetimeFigureOut">
              <a:rPr lang="fa-IR" smtClean="0"/>
              <a:pPr/>
              <a:t>1428/12/22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a:xfrm>
            <a:off x="8077200" y="6356350"/>
            <a:ext cx="609600" cy="365125"/>
          </a:xfrm>
        </p:spPr>
        <p:txBody>
          <a:bodyPr/>
          <a:lstStyle/>
          <a:p>
            <a:fld id="{F07EBD4C-E44D-4AE6-8C06-6C0EBD949B0F}" type="slidenum">
              <a:rPr lang="fa-IR" smtClean="0"/>
              <a:pPr/>
              <a:t>‹#›</a:t>
            </a:fld>
            <a:endParaRPr lang="fa-I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F91E010-FC32-46B9-BBB7-D7306096701B}" type="datetimeFigureOut">
              <a:rPr lang="fa-IR" smtClean="0"/>
              <a:pPr/>
              <a:t>1428/12/22</a:t>
            </a:fld>
            <a:endParaRPr lang="fa-I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a-I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07EBD4C-E44D-4AE6-8C06-6C0EBD949B0F}" type="slidenum">
              <a:rPr lang="fa-IR" smtClean="0"/>
              <a:pPr/>
              <a:t>‹#›</a:t>
            </a:fld>
            <a:endParaRPr lang="fa-I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2971800"/>
            <a:ext cx="8534400" cy="1143000"/>
          </a:xfrm>
        </p:spPr>
        <p:txBody>
          <a:bodyPr>
            <a:normAutofit fontScale="90000"/>
          </a:bodyPr>
          <a:lstStyle/>
          <a:p>
            <a:pPr algn="ctr"/>
            <a:endParaRPr lang="en-GB" sz="8000" b="1" dirty="0">
              <a:cs typeface="Homa" pitchFamily="2" charset="-78"/>
            </a:endParaRPr>
          </a:p>
        </p:txBody>
      </p:sp>
      <p:pic>
        <p:nvPicPr>
          <p:cNvPr id="5" name="Picture 4" descr="H:\zohre\photooooo\mix  aks\Flower Mix\Flower-44.jpg"/>
          <p:cNvPicPr>
            <a:picLocks noChangeAspect="1" noChangeArrowheads="1"/>
          </p:cNvPicPr>
          <p:nvPr/>
        </p:nvPicPr>
        <p:blipFill>
          <a:blip r:embed="rId2"/>
          <a:srcRect/>
          <a:stretch>
            <a:fillRect/>
          </a:stretch>
        </p:blipFill>
        <p:spPr bwMode="auto">
          <a:xfrm>
            <a:off x="0" y="1588"/>
            <a:ext cx="9144000" cy="6856412"/>
          </a:xfrm>
          <a:prstGeom prst="rect">
            <a:avLst/>
          </a:prstGeom>
          <a:noFill/>
          <a:ln w="9525">
            <a:noFill/>
            <a:miter lim="800000"/>
            <a:headEnd/>
            <a:tailEnd/>
          </a:ln>
        </p:spPr>
      </p:pic>
      <p:pic>
        <p:nvPicPr>
          <p:cNvPr id="6" name="Picture 3" descr="besm3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43174" y="1142984"/>
            <a:ext cx="3940175" cy="4786347"/>
          </a:xfrm>
          <a:prstGeom prst="rect">
            <a:avLst/>
          </a:prstGeom>
          <a:noFill/>
          <a:ln w="9525">
            <a:noFill/>
            <a:miter lim="800000"/>
            <a:headEnd/>
            <a:tailEnd/>
          </a:ln>
        </p:spPr>
      </p:pic>
    </p:spTree>
  </p:cSld>
  <p:clrMapOvr>
    <a:masterClrMapping/>
  </p:clrMapOvr>
  <p:transition advClick="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nodePh="1">
                                  <p:stCondLst>
                                    <p:cond delay="0"/>
                                  </p:stCondLst>
                                  <p:endCondLst>
                                    <p:cond evt="begin" delay="0">
                                      <p:tn val="5"/>
                                    </p:cond>
                                  </p:endCondLst>
                                  <p:childTnLst>
                                    <p:set>
                                      <p:cBhvr>
                                        <p:cTn id="6" dur="1" fill="hold">
                                          <p:stCondLst>
                                            <p:cond delay="0"/>
                                          </p:stCondLst>
                                        </p:cTn>
                                        <p:tgtEl>
                                          <p:spTgt spid="5122"/>
                                        </p:tgtEl>
                                        <p:attrNameLst>
                                          <p:attrName>style.visibility</p:attrName>
                                        </p:attrNameLst>
                                      </p:cBhvr>
                                      <p:to>
                                        <p:strVal val="visible"/>
                                      </p:to>
                                    </p:set>
                                    <p:animEffect transition="in" filter="fade">
                                      <p:cBhvr>
                                        <p:cTn id="7" dur="800" decel="100000"/>
                                        <p:tgtEl>
                                          <p:spTgt spid="5122"/>
                                        </p:tgtEl>
                                      </p:cBhvr>
                                    </p:animEffect>
                                    <p:anim calcmode="lin" valueType="num">
                                      <p:cBhvr>
                                        <p:cTn id="8" dur="800" decel="100000" fill="hold"/>
                                        <p:tgtEl>
                                          <p:spTgt spid="5122"/>
                                        </p:tgtEl>
                                        <p:attrNameLst>
                                          <p:attrName>style.rotation</p:attrName>
                                        </p:attrNameLst>
                                      </p:cBhvr>
                                      <p:tavLst>
                                        <p:tav tm="0">
                                          <p:val>
                                            <p:fltVal val="-90"/>
                                          </p:val>
                                        </p:tav>
                                        <p:tav tm="100000">
                                          <p:val>
                                            <p:fltVal val="0"/>
                                          </p:val>
                                        </p:tav>
                                      </p:tavLst>
                                    </p:anim>
                                    <p:anim calcmode="lin" valueType="num">
                                      <p:cBhvr>
                                        <p:cTn id="9" dur="800" decel="100000" fill="hold"/>
                                        <p:tgtEl>
                                          <p:spTgt spid="5122"/>
                                        </p:tgtEl>
                                        <p:attrNameLst>
                                          <p:attrName>ppt_x</p:attrName>
                                        </p:attrNameLst>
                                      </p:cBhvr>
                                      <p:tavLst>
                                        <p:tav tm="0">
                                          <p:val>
                                            <p:strVal val="#ppt_x+0.4"/>
                                          </p:val>
                                        </p:tav>
                                        <p:tav tm="100000">
                                          <p:val>
                                            <p:strVal val="#ppt_x-0.05"/>
                                          </p:val>
                                        </p:tav>
                                      </p:tavLst>
                                    </p:anim>
                                    <p:anim calcmode="lin" valueType="num">
                                      <p:cBhvr>
                                        <p:cTn id="10" dur="800" decel="100000" fill="hold"/>
                                        <p:tgtEl>
                                          <p:spTgt spid="512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12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122"/>
                                        </p:tgtEl>
                                        <p:attrNameLst>
                                          <p:attrName>ppt_y</p:attrName>
                                        </p:attrNameLst>
                                      </p:cBhvr>
                                      <p:tavLst>
                                        <p:tav tm="0">
                                          <p:val>
                                            <p:strVal val="#ppt_y+0.1"/>
                                          </p:val>
                                        </p:tav>
                                        <p:tav tm="100000">
                                          <p:val>
                                            <p:strVal val="#ppt_y"/>
                                          </p:val>
                                        </p:tav>
                                      </p:tavLst>
                                    </p:anim>
                                  </p:childTnLst>
                                </p:cTn>
                              </p:par>
                              <p:par>
                                <p:cTn id="13" presetID="53"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2000" fill="hold"/>
                                        <p:tgtEl>
                                          <p:spTgt spid="6"/>
                                        </p:tgtEl>
                                        <p:attrNameLst>
                                          <p:attrName>ppt_w</p:attrName>
                                        </p:attrNameLst>
                                      </p:cBhvr>
                                      <p:tavLst>
                                        <p:tav tm="0">
                                          <p:val>
                                            <p:fltVal val="0"/>
                                          </p:val>
                                        </p:tav>
                                        <p:tav tm="100000">
                                          <p:val>
                                            <p:strVal val="#ppt_w"/>
                                          </p:val>
                                        </p:tav>
                                      </p:tavLst>
                                    </p:anim>
                                    <p:anim calcmode="lin" valueType="num">
                                      <p:cBhvr>
                                        <p:cTn id="16" dur="2000" fill="hold"/>
                                        <p:tgtEl>
                                          <p:spTgt spid="6"/>
                                        </p:tgtEl>
                                        <p:attrNameLst>
                                          <p:attrName>ppt_h</p:attrName>
                                        </p:attrNameLst>
                                      </p:cBhvr>
                                      <p:tavLst>
                                        <p:tav tm="0">
                                          <p:val>
                                            <p:fltVal val="0"/>
                                          </p:val>
                                        </p:tav>
                                        <p:tav tm="100000">
                                          <p:val>
                                            <p:strVal val="#ppt_h"/>
                                          </p:val>
                                        </p:tav>
                                      </p:tavLst>
                                    </p:anim>
                                    <p:animEffect transition="in" filter="fade">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a-IR" sz="2800" dirty="0" smtClean="0">
                <a:cs typeface="B Titr" pitchFamily="2" charset="-78"/>
              </a:rPr>
              <a:t>هدف از واحد یادگیری</a:t>
            </a:r>
            <a:br>
              <a:rPr lang="fa-IR" sz="2800" dirty="0" smtClean="0">
                <a:cs typeface="B Titr" pitchFamily="2" charset="-78"/>
              </a:rPr>
            </a:br>
            <a:endParaRPr lang="fa-IR" sz="2400" dirty="0">
              <a:cs typeface="B Titr" pitchFamily="2" charset="-78"/>
            </a:endParaRPr>
          </a:p>
        </p:txBody>
      </p:sp>
      <p:sp>
        <p:nvSpPr>
          <p:cNvPr id="3" name="Content Placeholder 2"/>
          <p:cNvSpPr>
            <a:spLocks noGrp="1"/>
          </p:cNvSpPr>
          <p:nvPr>
            <p:ph idx="1"/>
          </p:nvPr>
        </p:nvSpPr>
        <p:spPr/>
        <p:txBody>
          <a:bodyPr/>
          <a:lstStyle/>
          <a:p>
            <a:pPr algn="just"/>
            <a:r>
              <a:rPr lang="fa-IR" sz="3200" b="1" dirty="0" smtClean="0">
                <a:cs typeface="B Lotus" pitchFamily="2" charset="-78"/>
              </a:rPr>
              <a:t>هدف طراحی واحد یادگیری: </a:t>
            </a:r>
            <a:r>
              <a:rPr lang="fa-IR" sz="3200" dirty="0" smtClean="0">
                <a:cs typeface="B Lotus" pitchFamily="2" charset="-78"/>
              </a:rPr>
              <a:t>هدف آن است که یادگیرنده بتواند از آنچه یاد می گیرد معنای تازه ای بسازد و با استقلال و اثربخشی بتواند آن را در موقعیت های واقعی به کار گیرد.</a:t>
            </a:r>
            <a:endParaRPr lang="en-US" sz="3200" dirty="0" smtClean="0">
              <a:cs typeface="B Lotus" pitchFamily="2" charset="-78"/>
            </a:endParaRPr>
          </a:p>
          <a:p>
            <a:pPr algn="just"/>
            <a:r>
              <a:rPr lang="fa-IR" sz="3200" b="1" dirty="0" smtClean="0">
                <a:cs typeface="B Lotus" pitchFamily="2" charset="-78"/>
              </a:rPr>
              <a:t>علت طراحی واحد یادگیری:</a:t>
            </a:r>
            <a:r>
              <a:rPr lang="fa-IR" sz="3200" dirty="0" smtClean="0">
                <a:cs typeface="B Lotus" pitchFamily="2" charset="-78"/>
              </a:rPr>
              <a:t> نیاز دانش آموزان، نیاز جامعه، اهمیت موضوعات خاص، کافی نبودن مطالب کتاب و ...</a:t>
            </a:r>
            <a:endParaRPr lang="en-US" sz="3200" dirty="0" smtClean="0">
              <a:cs typeface="B Lotus" pitchFamily="2" charset="-78"/>
            </a:endParaRPr>
          </a:p>
          <a:p>
            <a:pPr algn="just"/>
            <a:r>
              <a:rPr lang="fa-IR" sz="3200" b="1" dirty="0" smtClean="0">
                <a:cs typeface="B Lotus" pitchFamily="2" charset="-78"/>
              </a:rPr>
              <a:t>چیستی واحد یادگیری:</a:t>
            </a:r>
            <a:r>
              <a:rPr lang="fa-IR" sz="3200" dirty="0" smtClean="0">
                <a:cs typeface="B Lotus" pitchFamily="2" charset="-78"/>
              </a:rPr>
              <a:t> مفاهیم، ارزش ها و مهارت های است که به نیاز های دانش آموزان پاسخ می دهد.</a:t>
            </a:r>
            <a:endParaRPr lang="en-US" sz="3200" dirty="0" smtClean="0">
              <a:cs typeface="B Lotus" pitchFamily="2" charset="-78"/>
            </a:endParaRPr>
          </a:p>
          <a:p>
            <a:endParaRPr lang="fa-IR" dirty="0">
              <a:cs typeface="B Lotus"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cs typeface="B Titr" pitchFamily="2" charset="-78"/>
              </a:rPr>
              <a:t>اهمیت درس طراحی واحد یادگیری</a:t>
            </a:r>
            <a:endParaRPr lang="fa-IR" sz="3600" dirty="0">
              <a:cs typeface="B Titr" pitchFamily="2" charset="-78"/>
            </a:endParaRPr>
          </a:p>
        </p:txBody>
      </p:sp>
      <p:sp>
        <p:nvSpPr>
          <p:cNvPr id="3" name="Content Placeholder 2"/>
          <p:cNvSpPr>
            <a:spLocks noGrp="1"/>
          </p:cNvSpPr>
          <p:nvPr>
            <p:ph idx="1"/>
          </p:nvPr>
        </p:nvSpPr>
        <p:spPr/>
        <p:txBody>
          <a:bodyPr>
            <a:normAutofit/>
          </a:bodyPr>
          <a:lstStyle/>
          <a:p>
            <a:pPr algn="just"/>
            <a:r>
              <a:rPr lang="fa-IR" sz="3000" dirty="0" smtClean="0">
                <a:cs typeface="B Lotus" pitchFamily="2" charset="-78"/>
              </a:rPr>
              <a:t>به منظور اشاعه سیاست مدرسه محوری «</a:t>
            </a:r>
            <a:r>
              <a:rPr lang="en-US" sz="3000" b="1" dirty="0" smtClean="0">
                <a:cs typeface="B Lotus" pitchFamily="2" charset="-78"/>
              </a:rPr>
              <a:t>school based</a:t>
            </a:r>
            <a:r>
              <a:rPr lang="fa-IR" sz="3000" dirty="0" smtClean="0">
                <a:cs typeface="B Lotus" pitchFamily="2" charset="-78"/>
              </a:rPr>
              <a:t>» معلم باید بتواند با رعایت اصول انتخاب، سازماندهی و تدوین محتوا با توجه به نیازهای دانش آموزان و شرایط منطقه ای نسبت به تهیه و طراحی «واحد یادگیری» اقدام نماید. </a:t>
            </a:r>
          </a:p>
          <a:p>
            <a:pPr algn="just"/>
            <a:r>
              <a:rPr lang="fa-IR" sz="3000" dirty="0" smtClean="0">
                <a:cs typeface="B Lotus" pitchFamily="2" charset="-78"/>
              </a:rPr>
              <a:t>با عنایت به اینکه نظام آموزشی کشور متمرکز می باشد و از طرفی تدوین یک کتاب در یک پایه تحصیلی نمی تواند پاسخگوی نیازها و تفاوت های دانش آموزان در مناطق مختلف کشور باشد، ضروری است که معلم برای آموزش برخی مفاهیم، ارزش ها و مهارت ها باید با اصول و مراحل «طراحی واحد یادگیری» کاملا آشنا باشد.</a:t>
            </a:r>
            <a:endParaRPr lang="en-US" sz="3000" dirty="0" smtClean="0">
              <a:cs typeface="B Lotus" pitchFamily="2" charset="-78"/>
            </a:endParaRPr>
          </a:p>
          <a:p>
            <a:endParaRPr lang="fa-I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cs typeface="B Titr" pitchFamily="2" charset="-78"/>
              </a:rPr>
              <a:t>چرایي طراحي واحد یادگیری طراحی</a:t>
            </a:r>
            <a:endParaRPr lang="fa-IR" dirty="0">
              <a:cs typeface="B Titr" pitchFamily="2" charset="-78"/>
            </a:endParaRPr>
          </a:p>
        </p:txBody>
      </p:sp>
      <p:sp>
        <p:nvSpPr>
          <p:cNvPr id="3" name="Content Placeholder 2"/>
          <p:cNvSpPr>
            <a:spLocks noGrp="1"/>
          </p:cNvSpPr>
          <p:nvPr>
            <p:ph idx="1"/>
          </p:nvPr>
        </p:nvSpPr>
        <p:spPr/>
        <p:txBody>
          <a:bodyPr/>
          <a:lstStyle/>
          <a:p>
            <a:pPr algn="just"/>
            <a:r>
              <a:rPr lang="ar-SA" dirty="0" smtClean="0">
                <a:cs typeface="B Lotus" pitchFamily="2" charset="-78"/>
              </a:rPr>
              <a:t> </a:t>
            </a:r>
            <a:r>
              <a:rPr lang="ar-SA" sz="2800" dirty="0" smtClean="0">
                <a:cs typeface="B Lotus" pitchFamily="2" charset="-78"/>
              </a:rPr>
              <a:t>واحد یادگیری در نظام های غیر متمركز یك نیاز ضروری برای تهیه محتوای آموزشی است به خاطر این كه در این نظام ها موضوعات مشخص اما محتوا توسط معلم یا با همکاری معلم و فراگیر تهیه می شود.</a:t>
            </a:r>
            <a:endParaRPr lang="fa-IR" sz="2800" dirty="0" smtClean="0">
              <a:cs typeface="B Lotus" pitchFamily="2" charset="-78"/>
            </a:endParaRPr>
          </a:p>
          <a:p>
            <a:pPr algn="just"/>
            <a:r>
              <a:rPr lang="ar-SA" sz="2800" dirty="0" smtClean="0">
                <a:cs typeface="B Lotus" pitchFamily="2" charset="-78"/>
              </a:rPr>
              <a:t> یعنی برای این كه مشخص شود چه محتوایی تهیه وچگونه تهیه، اجرا وارزشیابی شود باید فرد طراح اطلاعات كافی از طراحی واحد یادگیری داشته باشد وگرنه در عمل به مشکل برخورد خواهد كرد.</a:t>
            </a:r>
            <a:endParaRPr lang="en-US" sz="2800" dirty="0" smtClean="0">
              <a:cs typeface="B Lotus"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8670"/>
            <a:ext cx="8229600" cy="5395930"/>
          </a:xfrm>
        </p:spPr>
        <p:txBody>
          <a:bodyPr/>
          <a:lstStyle/>
          <a:p>
            <a:pPr algn="just"/>
            <a:r>
              <a:rPr lang="ar-SA" sz="2800" dirty="0" smtClean="0">
                <a:cs typeface="B Lotus" pitchFamily="2" charset="-78"/>
              </a:rPr>
              <a:t>یکی از راههای دستیابی به تعادل در پرورش هدفهای دانشی، مهارتی و نگرشی به</a:t>
            </a:r>
            <a:r>
              <a:rPr lang="fa-IR" sz="2800" dirty="0" smtClean="0">
                <a:cs typeface="B Lotus" pitchFamily="2" charset="-78"/>
              </a:rPr>
              <a:t> </a:t>
            </a:r>
            <a:r>
              <a:rPr lang="ar-SA" sz="2800" dirty="0" smtClean="0">
                <a:cs typeface="B Lotus" pitchFamily="2" charset="-78"/>
              </a:rPr>
              <a:t>طور همزمان، طراحی فعالیتهای یادگیری است كه در آنها، از طریق به كارگیری مهارتها، هدفهای دانشی و نیز نگرشی محقق می</a:t>
            </a:r>
            <a:r>
              <a:rPr lang="fa-IR" sz="2800" dirty="0" smtClean="0">
                <a:cs typeface="B Lotus" pitchFamily="2" charset="-78"/>
              </a:rPr>
              <a:t> </a:t>
            </a:r>
            <a:r>
              <a:rPr lang="ar-SA" sz="2800" dirty="0" smtClean="0">
                <a:cs typeface="B Lotus" pitchFamily="2" charset="-78"/>
              </a:rPr>
              <a:t>شوند. </a:t>
            </a:r>
            <a:endParaRPr lang="fa-IR" sz="2800" dirty="0" smtClean="0">
              <a:cs typeface="B Lotus" pitchFamily="2" charset="-78"/>
            </a:endParaRPr>
          </a:p>
          <a:p>
            <a:pPr algn="just"/>
            <a:endParaRPr lang="fa-IR" sz="2800" dirty="0" smtClean="0">
              <a:cs typeface="B Lotus" pitchFamily="2" charset="-78"/>
            </a:endParaRPr>
          </a:p>
          <a:p>
            <a:pPr algn="just"/>
            <a:r>
              <a:rPr lang="ar-SA" sz="2800" dirty="0" smtClean="0">
                <a:cs typeface="B Lotus" pitchFamily="2" charset="-78"/>
              </a:rPr>
              <a:t>هر كتاب آموزشی از تعدادی واحد یادگیری تشکیل شده است. هر واحد یادگیری میتواند تنها از یك درس، یا یك فصل، یا یك بخش تشکیل شده باشد. </a:t>
            </a:r>
            <a:endParaRPr lang="en-US" sz="2800" dirty="0" smtClean="0">
              <a:cs typeface="B Lotus" pitchFamily="2" charset="-78"/>
            </a:endParaRPr>
          </a:p>
          <a:p>
            <a:endParaRPr lang="fa-I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9" name="Picture 5" descr="17496"/>
          <p:cNvPicPr>
            <a:picLocks noGrp="1" noChangeAspect="1" noChangeArrowheads="1"/>
          </p:cNvPicPr>
          <p:nvPr>
            <p:ph/>
          </p:nvPr>
        </p:nvPicPr>
        <p:blipFill>
          <a:blip r:embed="rId2"/>
          <a:srcRect/>
          <a:stretch>
            <a:fillRect/>
          </a:stretch>
        </p:blipFill>
        <p:spPr>
          <a:xfrm>
            <a:off x="0" y="0"/>
            <a:ext cx="9144000" cy="6858000"/>
          </a:xfrm>
          <a:noFill/>
          <a:ln/>
        </p:spPr>
      </p:pic>
      <p:sp>
        <p:nvSpPr>
          <p:cNvPr id="57350" name="Oval 6"/>
          <p:cNvSpPr>
            <a:spLocks noChangeArrowheads="1"/>
          </p:cNvSpPr>
          <p:nvPr/>
        </p:nvSpPr>
        <p:spPr bwMode="auto">
          <a:xfrm>
            <a:off x="3492500" y="549275"/>
            <a:ext cx="2354263" cy="1778000"/>
          </a:xfrm>
          <a:prstGeom prst="ellipse">
            <a:avLst/>
          </a:prstGeom>
          <a:solidFill>
            <a:schemeClr val="bg1"/>
          </a:solidFill>
          <a:ln w="9525">
            <a:noFill/>
            <a:round/>
            <a:headEnd/>
            <a:tailEnd/>
          </a:ln>
          <a:effectLst/>
        </p:spPr>
        <p:txBody>
          <a:bodyPr wrap="none" anchor="ctr"/>
          <a:lstStyle/>
          <a:p>
            <a:pPr algn="ctr"/>
            <a:r>
              <a:rPr lang="fa-IR" sz="4000">
                <a:solidFill>
                  <a:srgbClr val="D60093"/>
                </a:solidFill>
              </a:rPr>
              <a:t>پايان </a:t>
            </a:r>
            <a:endParaRPr lang="en-US" sz="4000">
              <a:solidFill>
                <a:srgbClr val="D60093"/>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5" name="Rectangle 3"/>
          <p:cNvSpPr>
            <a:spLocks noGrp="1"/>
          </p:cNvSpPr>
          <p:nvPr>
            <p:ph type="body" idx="1"/>
          </p:nvPr>
        </p:nvSpPr>
        <p:spPr>
          <a:xfrm>
            <a:off x="457200" y="1447800"/>
            <a:ext cx="8229600" cy="4678363"/>
          </a:xfrm>
        </p:spPr>
        <p:txBody>
          <a:bodyPr/>
          <a:lstStyle/>
          <a:p>
            <a:pPr algn="ctr" rtl="1">
              <a:buFont typeface="Wingdings 2" pitchFamily="18" charset="2"/>
              <a:buNone/>
            </a:pPr>
            <a:r>
              <a:rPr lang="fa-IR" sz="8200" smtClean="0">
                <a:solidFill>
                  <a:srgbClr val="0000FF"/>
                </a:solidFill>
                <a:cs typeface="Arial" pitchFamily="34" charset="0"/>
              </a:rPr>
              <a:t>الهی</a:t>
            </a:r>
            <a:r>
              <a:rPr lang="fa-IR" sz="8200" smtClean="0">
                <a:solidFill>
                  <a:srgbClr val="06F450"/>
                </a:solidFill>
                <a:cs typeface="Arial" pitchFamily="34" charset="0"/>
              </a:rPr>
              <a:t> </a:t>
            </a:r>
          </a:p>
          <a:p>
            <a:pPr algn="ctr" rtl="1">
              <a:buFont typeface="Wingdings 2" pitchFamily="18" charset="2"/>
              <a:buNone/>
            </a:pPr>
            <a:r>
              <a:rPr lang="fa-IR" sz="8200" smtClean="0">
                <a:solidFill>
                  <a:srgbClr val="FF0000"/>
                </a:solidFill>
                <a:cs typeface="Arial" pitchFamily="34" charset="0"/>
              </a:rPr>
              <a:t>ماراآن ده</a:t>
            </a:r>
            <a:r>
              <a:rPr lang="fa-IR" sz="8200" smtClean="0">
                <a:solidFill>
                  <a:srgbClr val="06F450"/>
                </a:solidFill>
                <a:cs typeface="Arial" pitchFamily="34" charset="0"/>
              </a:rPr>
              <a:t> </a:t>
            </a:r>
          </a:p>
          <a:p>
            <a:pPr algn="ctr" rtl="1">
              <a:buFont typeface="Wingdings 2" pitchFamily="18" charset="2"/>
              <a:buNone/>
            </a:pPr>
            <a:r>
              <a:rPr lang="fa-IR" sz="8200" smtClean="0">
                <a:solidFill>
                  <a:srgbClr val="06F450"/>
                </a:solidFill>
                <a:cs typeface="Arial" pitchFamily="34" charset="0"/>
              </a:rPr>
              <a:t>که</a:t>
            </a:r>
            <a:r>
              <a:rPr lang="en-US" sz="8200" smtClean="0">
                <a:solidFill>
                  <a:srgbClr val="06F450"/>
                </a:solidFill>
                <a:cs typeface="Arial" pitchFamily="34" charset="0"/>
              </a:rPr>
              <a:t> </a:t>
            </a:r>
            <a:r>
              <a:rPr lang="fa-IR" sz="8200" smtClean="0">
                <a:solidFill>
                  <a:srgbClr val="06F450"/>
                </a:solidFill>
                <a:cs typeface="Arial" pitchFamily="34" charset="0"/>
              </a:rPr>
              <a:t>آن به</a:t>
            </a:r>
            <a:endParaRPr lang="en-US" sz="8200" smtClean="0">
              <a:solidFill>
                <a:srgbClr val="06F450"/>
              </a:solidFill>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7" name="Picture 3" descr="C:\Users\sony\Pictures\nature_7.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214338"/>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08695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style>
          <a:lnRef idx="1">
            <a:schemeClr val="accent5"/>
          </a:lnRef>
          <a:fillRef idx="2">
            <a:schemeClr val="accent5"/>
          </a:fillRef>
          <a:effectRef idx="1">
            <a:schemeClr val="accent5"/>
          </a:effectRef>
          <a:fontRef idx="minor">
            <a:schemeClr val="dk1"/>
          </a:fontRef>
        </p:style>
        <p:txBody>
          <a:bodyPr/>
          <a:lstStyle/>
          <a:p>
            <a:pPr>
              <a:buNone/>
            </a:pPr>
            <a:endParaRPr lang="fa-IR" dirty="0" smtClean="0">
              <a:cs typeface="B Lotus" pitchFamily="2" charset="-78"/>
            </a:endParaRPr>
          </a:p>
          <a:p>
            <a:pPr algn="ctr">
              <a:buNone/>
            </a:pPr>
            <a:r>
              <a:rPr lang="fa-IR" sz="4000" dirty="0" smtClean="0">
                <a:cs typeface="B Titr" pitchFamily="2" charset="-78"/>
              </a:rPr>
              <a:t>طراحی واحد یادگیری</a:t>
            </a:r>
          </a:p>
          <a:p>
            <a:pPr algn="ctr">
              <a:buNone/>
            </a:pPr>
            <a:endParaRPr lang="fa-IR" sz="4000" dirty="0" smtClean="0">
              <a:cs typeface="B Titr" pitchFamily="2" charset="-78"/>
            </a:endParaRPr>
          </a:p>
          <a:p>
            <a:pPr algn="ctr">
              <a:buNone/>
            </a:pPr>
            <a:r>
              <a:rPr lang="fa-IR" sz="4000" dirty="0" smtClean="0">
                <a:cs typeface="B Titr" pitchFamily="2" charset="-78"/>
              </a:rPr>
              <a:t>جلسه اول</a:t>
            </a:r>
            <a:endParaRPr lang="fa-IR" sz="8000" dirty="0" smtClean="0">
              <a:cs typeface="B Lotus" pitchFamily="2" charset="-78"/>
            </a:endParaRPr>
          </a:p>
          <a:p>
            <a:pPr>
              <a:buNone/>
            </a:pPr>
            <a:endParaRPr lang="fa-IR" dirty="0" smtClean="0">
              <a:cs typeface="B Lotus" pitchFamily="2" charset="-78"/>
            </a:endParaRPr>
          </a:p>
          <a:p>
            <a:pPr>
              <a:buNone/>
            </a:pPr>
            <a:endParaRPr lang="fa-IR" dirty="0" smtClean="0">
              <a:cs typeface="B Lotus" pitchFamily="2" charset="-78"/>
            </a:endParaRPr>
          </a:p>
          <a:p>
            <a:pPr>
              <a:buNone/>
            </a:pPr>
            <a:endParaRPr lang="fa-IR" dirty="0" smtClean="0">
              <a:cs typeface="B Lotus" pitchFamily="2" charset="-78"/>
            </a:endParaRPr>
          </a:p>
        </p:txBody>
      </p:sp>
      <p:pic>
        <p:nvPicPr>
          <p:cNvPr id="4" name="~PP3953.WAV">
            <a:hlinkClick r:id="" action="ppaction://media"/>
          </p:cNvPr>
          <p:cNvPicPr>
            <a:picLocks noRot="1" noChangeAspect="1"/>
          </p:cNvPicPr>
          <p:nvPr>
            <a:wavAudioFile r:embed="rId1" name="~PP3953.WAV"/>
          </p:nvPr>
        </p:nvPicPr>
        <p:blipFill>
          <a:blip r:embed="rId3"/>
          <a:stretch>
            <a:fillRect/>
          </a:stretch>
        </p:blipFill>
        <p:spPr>
          <a:xfrm>
            <a:off x="8632825" y="6346825"/>
            <a:ext cx="304800" cy="304800"/>
          </a:xfrm>
          <a:prstGeom prst="rect">
            <a:avLst/>
          </a:prstGeom>
        </p:spPr>
      </p:pic>
    </p:spTree>
  </p:cSld>
  <p:clrMapOvr>
    <a:masterClrMapping/>
  </p:clrMapOvr>
  <p:transition advTm="914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cs typeface="B Titr" pitchFamily="2" charset="-78"/>
              </a:rPr>
              <a:t>اهمیت یادگیری</a:t>
            </a:r>
            <a:endParaRPr lang="fa-IR" sz="3600" dirty="0">
              <a:cs typeface="B Titr" pitchFamily="2" charset="-78"/>
            </a:endParaRPr>
          </a:p>
        </p:txBody>
      </p:sp>
      <p:sp>
        <p:nvSpPr>
          <p:cNvPr id="3" name="Content Placeholder 2"/>
          <p:cNvSpPr>
            <a:spLocks noGrp="1"/>
          </p:cNvSpPr>
          <p:nvPr>
            <p:ph idx="1"/>
          </p:nvPr>
        </p:nvSpPr>
        <p:spPr/>
        <p:txBody>
          <a:bodyPr>
            <a:normAutofit/>
          </a:bodyPr>
          <a:lstStyle/>
          <a:p>
            <a:pPr algn="just"/>
            <a:r>
              <a:rPr lang="fa-IR" sz="2800" dirty="0" smtClean="0">
                <a:cs typeface="B Lotus" pitchFamily="2" charset="-78"/>
              </a:rPr>
              <a:t>بدون شک پدیده یادگیری، مهمترین پدیده روانی در انسان و موجودات تکامل یافته می‌باشد، به این دلیل که پایه و اساس بسیاری از مسائلی است که موجب می‌شود. انسان از نظر روانی از سایر موجودات و دیگر همنوعان خود متمایز گردد. روان‌شناسی یادگیری یکی از مباحث بنیادی در علم روان‌شناسی می‌باشد که تحقیقات و بررسی‌های فراوانی را از سوی دانشمندان این علم به خود اختصاص داده و نظریات گوناگونی در خصوص آن عنوان شده است. اهمیت و ارزش یادگیری در نزد آدمی هنگامی نمایان می‌شود که ما را از تمام آنچه آموخته‌ایم محروم سازند. در این صورت با آنکه از نظر فیزیولوژیک، فردی بالغ و طبیعی خواهیم بود؛ اما از نظر مسائل روانی به دوره‌های کودکی برگشت خواهیم کرد.</a:t>
            </a:r>
            <a:endParaRPr lang="fa-IR" sz="2800" dirty="0">
              <a:cs typeface="B Lotus"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200" dirty="0" smtClean="0">
                <a:cs typeface="B Titr" pitchFamily="2" charset="-78"/>
              </a:rPr>
              <a:t>تعریف یادگیری</a:t>
            </a:r>
            <a:endParaRPr lang="fa-IR" sz="3200" dirty="0">
              <a:cs typeface="B Titr" pitchFamily="2" charset="-78"/>
            </a:endParaRPr>
          </a:p>
        </p:txBody>
      </p:sp>
      <p:sp>
        <p:nvSpPr>
          <p:cNvPr id="3" name="Content Placeholder 2"/>
          <p:cNvSpPr>
            <a:spLocks noGrp="1"/>
          </p:cNvSpPr>
          <p:nvPr>
            <p:ph idx="1"/>
          </p:nvPr>
        </p:nvSpPr>
        <p:spPr/>
        <p:txBody>
          <a:bodyPr/>
          <a:lstStyle/>
          <a:p>
            <a:pPr algn="just"/>
            <a:r>
              <a:rPr lang="en-US" dirty="0" smtClean="0"/>
              <a:t> </a:t>
            </a:r>
            <a:r>
              <a:rPr lang="fa-IR" sz="2800" dirty="0" smtClean="0">
                <a:cs typeface="B Lotus" pitchFamily="2" charset="-78"/>
              </a:rPr>
              <a:t>معروف‌ترین تعریف از یادگیری، تعریفی است که به وسیله کیمبل پیشنهاد شده است. کیمبل یادگیری را این‌گونه تعریف کرده است.</a:t>
            </a:r>
          </a:p>
          <a:p>
            <a:pPr algn="just"/>
            <a:endParaRPr lang="en-US" sz="2800" dirty="0" smtClean="0">
              <a:cs typeface="B Lotus" pitchFamily="2" charset="-78"/>
            </a:endParaRPr>
          </a:p>
          <a:p>
            <a:pPr algn="just"/>
            <a:r>
              <a:rPr lang="en-US" sz="2800" dirty="0" smtClean="0">
                <a:cs typeface="B Lotus" pitchFamily="2" charset="-78"/>
              </a:rPr>
              <a:t>"</a:t>
            </a:r>
            <a:r>
              <a:rPr lang="fa-IR" sz="2800" b="1" u="sng" dirty="0" smtClean="0">
                <a:cs typeface="B Lotus" pitchFamily="2" charset="-78"/>
              </a:rPr>
              <a:t>تغییر</a:t>
            </a:r>
            <a:r>
              <a:rPr lang="fa-IR" sz="2800" dirty="0" smtClean="0">
                <a:cs typeface="B Lotus" pitchFamily="2" charset="-78"/>
              </a:rPr>
              <a:t> </a:t>
            </a:r>
            <a:r>
              <a:rPr lang="fa-IR" sz="2800" b="1" u="sng" dirty="0" smtClean="0">
                <a:cs typeface="B Lotus" pitchFamily="2" charset="-78"/>
              </a:rPr>
              <a:t>نسبتا پایدار </a:t>
            </a:r>
            <a:r>
              <a:rPr lang="fa-IR" sz="2800" dirty="0" smtClean="0">
                <a:cs typeface="B Lotus" pitchFamily="2" charset="-78"/>
              </a:rPr>
              <a:t>در </a:t>
            </a:r>
            <a:r>
              <a:rPr lang="fa-IR" sz="2800" b="1" u="sng" dirty="0" smtClean="0">
                <a:cs typeface="B Lotus" pitchFamily="2" charset="-78"/>
              </a:rPr>
              <a:t>توان رفتاری(رفتار بالقوه) </a:t>
            </a:r>
            <a:r>
              <a:rPr lang="fa-IR" sz="2800" dirty="0" smtClean="0">
                <a:cs typeface="B Lotus" pitchFamily="2" charset="-78"/>
              </a:rPr>
              <a:t>که در نتیجه </a:t>
            </a:r>
            <a:r>
              <a:rPr lang="fa-IR" sz="2800" b="1" u="sng" dirty="0" smtClean="0">
                <a:cs typeface="B Lotus" pitchFamily="2" charset="-78"/>
              </a:rPr>
              <a:t>تمرین تقویت‌شده</a:t>
            </a:r>
            <a:r>
              <a:rPr lang="fa-IR" sz="2800" dirty="0" smtClean="0">
                <a:cs typeface="B Lotus" pitchFamily="2" charset="-78"/>
              </a:rPr>
              <a:t>، رخ می‌دهد</a:t>
            </a:r>
            <a:r>
              <a:rPr lang="en-US" dirty="0" smtClean="0"/>
              <a:t>"</a:t>
            </a:r>
          </a:p>
          <a:p>
            <a:endParaRPr lang="fa-IR" dirty="0">
              <a:cs typeface="B Lotus"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538806"/>
          </a:xfrm>
        </p:spPr>
        <p:txBody>
          <a:bodyPr/>
          <a:lstStyle/>
          <a:p>
            <a:pPr algn="just"/>
            <a:r>
              <a:rPr lang="fa-IR" sz="2800" dirty="0" smtClean="0">
                <a:cs typeface="B Lotus" pitchFamily="2" charset="-78"/>
              </a:rPr>
              <a:t>یادگیری </a:t>
            </a:r>
            <a:r>
              <a:rPr lang="fa-IR" sz="2800" b="1" u="sng" dirty="0" smtClean="0">
                <a:cs typeface="B Lotus" pitchFamily="2" charset="-78"/>
              </a:rPr>
              <a:t>تغییر</a:t>
            </a:r>
            <a:r>
              <a:rPr lang="fa-IR" sz="2800" dirty="0" smtClean="0">
                <a:cs typeface="B Lotus" pitchFamily="2" charset="-78"/>
              </a:rPr>
              <a:t> در رفتار است. به سخن دیگر نتایج یادگیری همواره باید قابل انتقال به رفتار مشاهده‌پذیر باشد. پس از یادگیری، یادگیرنده قادر به انجام کاری خواهد بود که پیش از یادگیری نمی‌توانست آن را انجام دهد. این تغییر رفتاری، </a:t>
            </a:r>
            <a:r>
              <a:rPr lang="fa-IR" sz="2800" b="1" u="sng" dirty="0" smtClean="0">
                <a:cs typeface="B Lotus" pitchFamily="2" charset="-78"/>
              </a:rPr>
              <a:t>نسبتا پایدار </a:t>
            </a:r>
            <a:r>
              <a:rPr lang="fa-IR" sz="2800" dirty="0" smtClean="0">
                <a:cs typeface="B Lotus" pitchFamily="2" charset="-78"/>
              </a:rPr>
              <a:t>است؛ یعنی نه موقتی است و نه ثابت.</a:t>
            </a:r>
            <a:endParaRPr lang="en-US" sz="2800" dirty="0" smtClean="0">
              <a:cs typeface="B Lotus" pitchFamily="2" charset="-78"/>
            </a:endParaRPr>
          </a:p>
          <a:p>
            <a:pPr algn="just"/>
            <a:r>
              <a:rPr lang="fa-IR" sz="2800" dirty="0" smtClean="0">
                <a:cs typeface="B Lotus" pitchFamily="2" charset="-78"/>
              </a:rPr>
              <a:t>این نکته در اصل به این منظور به تعریف یادگیری اضافه شده که بین یادگیری و رویدادهای دیگری که رفتار را تغییر می‌دهند مانند خستگی، بیماری و... تمایز ایجاد شود. بدیهی است که این رویدادها و آثار آنها به سرعت می‌آیند و می‌روند، در حالی که یادگیری دوام می‌آورد تا اینکه با گذشت زمان دستخوش فراموشی شود، یا یادگیری تازه‌ای جای آن را بگیرد. بنابراین، هم حالات موقتی و هم یادگیری هر دو رفتار را تغییر می‌دهند، اما تغییر حاصل از یادگیری نسبتا پایدارتر است.</a:t>
            </a:r>
            <a:endParaRPr lang="en-US" sz="2800" dirty="0" smtClean="0">
              <a:cs typeface="B Lotus" pitchFamily="2" charset="-78"/>
            </a:endParaRPr>
          </a:p>
          <a:p>
            <a:endParaRPr lang="fa-IR" dirty="0">
              <a:cs typeface="B Lotus"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8229600" cy="5610244"/>
          </a:xfrm>
        </p:spPr>
        <p:txBody>
          <a:bodyPr>
            <a:normAutofit/>
          </a:bodyPr>
          <a:lstStyle/>
          <a:p>
            <a:pPr algn="just"/>
            <a:r>
              <a:rPr lang="fa-IR" sz="2800" b="1" dirty="0" smtClean="0">
                <a:cs typeface="B Lotus" pitchFamily="2" charset="-78"/>
              </a:rPr>
              <a:t>توان رفتاری: </a:t>
            </a:r>
            <a:r>
              <a:rPr lang="fa-IR" sz="2800" dirty="0" smtClean="0">
                <a:cs typeface="B Lotus" pitchFamily="2" charset="-78"/>
              </a:rPr>
              <a:t>برای آنکه یادگیری از دید روان‌شناسان مقوله‌ای قابل توجه باشد باید نوعی تظاهر خارجی یادگیری در رفتار فرد وجود داشته باشد. اگر فردی چیزی را یاد بگیرد اما آن مطلب را به دلیل مخفی ماندن روی رفتار وی تاثیر نگذارد، یک روان‌شناس چگونه می‌تواند پی به یاد گرفتن آن مطلب ببرد؟ آنها صرفا می‌توانند رفتار را مشاهده کنند و از مشاهداتشان نتیجه‌گیری نمایند. </a:t>
            </a:r>
            <a:endParaRPr lang="en-US" sz="2800" dirty="0" smtClean="0">
              <a:cs typeface="B Lotus" pitchFamily="2" charset="-78"/>
            </a:endParaRPr>
          </a:p>
          <a:p>
            <a:pPr algn="just"/>
            <a:r>
              <a:rPr lang="fa-IR" sz="2800" dirty="0" smtClean="0">
                <a:cs typeface="B Lotus" pitchFamily="2" charset="-78"/>
              </a:rPr>
              <a:t>تغییر در رفتار الزاما نباید بلافاصله بعد از تجربه یادگیری رخ دهد. اگر چه در نتیجه یادگیری در یاد گیرنده توانایی بالقوه متفاوت عمل کردن ایجاد می‌شود، این توانایی ممکن است بلافاصله در رفتار وی ظاهر نگردد بنابراین روان‌شناسان تغییر خودبه‌خود در رفتار را نمی‌خواهند، بلکه فقط تغییر در توان برای رفتار را می‌خواهند.</a:t>
            </a:r>
            <a:endParaRPr lang="en-US" sz="2800" dirty="0" smtClean="0">
              <a:cs typeface="B Lotus" pitchFamily="2" charset="-78"/>
            </a:endParaRPr>
          </a:p>
          <a:p>
            <a:pPr algn="just"/>
            <a:endParaRPr lang="fa-IR" sz="2800" dirty="0">
              <a:cs typeface="B Lotus"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42918"/>
            <a:ext cx="8229600" cy="5681682"/>
          </a:xfrm>
        </p:spPr>
        <p:txBody>
          <a:bodyPr>
            <a:normAutofit/>
          </a:bodyPr>
          <a:lstStyle/>
          <a:p>
            <a:pPr algn="just"/>
            <a:r>
              <a:rPr lang="fa-IR" sz="2800" dirty="0" smtClean="0">
                <a:cs typeface="B Lotus" pitchFamily="2" charset="-78"/>
              </a:rPr>
              <a:t>تغییر در رفتار(یا توان رفتاری) از تجربه یا تمرین ناشی می‌شود</a:t>
            </a:r>
            <a:r>
              <a:rPr lang="en-US" sz="2800" dirty="0" smtClean="0">
                <a:cs typeface="B Lotus" pitchFamily="2" charset="-78"/>
              </a:rPr>
              <a:t> </a:t>
            </a:r>
            <a:r>
              <a:rPr lang="fa-IR" sz="2800" dirty="0" smtClean="0">
                <a:cs typeface="B Lotus" pitchFamily="2" charset="-78"/>
              </a:rPr>
              <a:t>پتانسیل‌های رفتاری به دلایلی غیر از یادگیری نیز تغییر می‌کنند. وقتی سن ما افزایش می‌یابد، بدن ما نیز تغییر می‌کند و پتانسیل ما برای رفتار عوض می‌شود. عنوان تجربه از آن روی انتخاب شده تا آن دسته از تغییرات رفتاری را که مدنظر نظریه‌پرداز یادگیری است از آن دسته که مورد نظر وی نیست، جدا شود.</a:t>
            </a:r>
          </a:p>
          <a:p>
            <a:pPr algn="just"/>
            <a:endParaRPr lang="en-US" sz="2800" dirty="0" smtClean="0">
              <a:cs typeface="B Lotus" pitchFamily="2" charset="-78"/>
            </a:endParaRPr>
          </a:p>
          <a:p>
            <a:pPr algn="just"/>
            <a:r>
              <a:rPr lang="fa-IR" sz="2800" dirty="0" smtClean="0">
                <a:cs typeface="B Lotus" pitchFamily="2" charset="-78"/>
              </a:rPr>
              <a:t>تجربه یا تمرین باید تقویت بشود؛ یعنی اینکه تنها پاسخ‌هایی که به تقویت می‌انجامد آموخته شود</a:t>
            </a:r>
            <a:r>
              <a:rPr lang="en-US" sz="2800" dirty="0" smtClean="0">
                <a:cs typeface="B Lotus" pitchFamily="2" charset="-78"/>
              </a:rPr>
              <a:t> </a:t>
            </a:r>
            <a:r>
              <a:rPr lang="fa-IR" sz="2800" dirty="0" smtClean="0">
                <a:cs typeface="B Lotus" pitchFamily="2" charset="-78"/>
              </a:rPr>
              <a:t>بنابر تعریف کیمبل، یادگیری از تمرین یا کوشش تقویت‌شده به دست ‌می‌آید. به دیگر سخن، تنها رفتار تقویت‌شده آموخته می‌شود.</a:t>
            </a:r>
            <a:endParaRPr lang="en-US" sz="2800" dirty="0" smtClean="0">
              <a:cs typeface="B Lotus" pitchFamily="2" charset="-78"/>
            </a:endParaRPr>
          </a:p>
          <a:p>
            <a:pPr algn="just"/>
            <a:endParaRPr lang="fa-IR" sz="2800" dirty="0">
              <a:cs typeface="B Lotus"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a-IR" sz="3200" b="1" dirty="0" smtClean="0">
                <a:cs typeface="B Titr" pitchFamily="2" charset="-78"/>
              </a:rPr>
              <a:t>تعریف واحد یادگیری</a:t>
            </a:r>
            <a:r>
              <a:rPr lang="en-US" sz="3200" dirty="0" smtClean="0"/>
              <a:t/>
            </a:r>
            <a:br>
              <a:rPr lang="en-US" sz="3200" dirty="0" smtClean="0"/>
            </a:br>
            <a:endParaRPr lang="fa-IR" sz="3200" dirty="0">
              <a:cs typeface="B Titr" pitchFamily="2" charset="-78"/>
            </a:endParaRPr>
          </a:p>
        </p:txBody>
      </p:sp>
      <p:sp>
        <p:nvSpPr>
          <p:cNvPr id="3" name="Content Placeholder 2"/>
          <p:cNvSpPr>
            <a:spLocks noGrp="1"/>
          </p:cNvSpPr>
          <p:nvPr>
            <p:ph idx="1"/>
          </p:nvPr>
        </p:nvSpPr>
        <p:spPr/>
        <p:txBody>
          <a:bodyPr>
            <a:normAutofit/>
          </a:bodyPr>
          <a:lstStyle/>
          <a:p>
            <a:pPr algn="just"/>
            <a:r>
              <a:rPr lang="fa-IR" sz="3200" b="1" dirty="0" smtClean="0">
                <a:cs typeface="B Lotus" pitchFamily="2" charset="-78"/>
              </a:rPr>
              <a:t>تعریف واحد یادگیری:</a:t>
            </a:r>
            <a:r>
              <a:rPr lang="fa-IR" sz="3200" dirty="0" smtClean="0">
                <a:cs typeface="B Lotus" pitchFamily="2" charset="-78"/>
              </a:rPr>
              <a:t> چند رویداد یادگیری مرتبط به هم و معنی دار که با ارائه آن دانش آموزی می تواند به شایستگی مهمی دست یابد.</a:t>
            </a:r>
          </a:p>
          <a:p>
            <a:pPr algn="just"/>
            <a:endParaRPr lang="en-US" sz="3200" dirty="0" smtClean="0">
              <a:cs typeface="B Lotus" pitchFamily="2" charset="-78"/>
            </a:endParaRPr>
          </a:p>
          <a:p>
            <a:pPr algn="just"/>
            <a:r>
              <a:rPr lang="fa-IR" sz="3200" b="1" dirty="0" smtClean="0">
                <a:cs typeface="B Lotus" pitchFamily="2" charset="-78"/>
              </a:rPr>
              <a:t>تعریف واحد یادگیری:</a:t>
            </a:r>
            <a:r>
              <a:rPr lang="fa-IR" sz="3200" dirty="0" smtClean="0">
                <a:cs typeface="B Lotus" pitchFamily="2" charset="-78"/>
              </a:rPr>
              <a:t> عبارت است از پیشبرد زنجیره وار درس ها برای بسط یک موضوع یا مضمون که در آن محتوا، مفاهیم، مهارت ها و ارزش ها با بیانی روشن و دقیق بسط داده می شود.</a:t>
            </a:r>
            <a:endParaRPr lang="en-US" sz="3200" dirty="0" smtClean="0">
              <a:cs typeface="B Lotus" pitchFamily="2" charset="-78"/>
            </a:endParaRPr>
          </a:p>
          <a:p>
            <a:endParaRPr lang="fa-IR" dirty="0">
              <a:cs typeface="B Lotus"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2344</TotalTime>
  <Words>759</Words>
  <Application>Microsoft Office PowerPoint</Application>
  <PresentationFormat>On-screen Show (4:3)</PresentationFormat>
  <Paragraphs>40</Paragraphs>
  <Slides>15</Slides>
  <Notes>1</Notes>
  <HiddenSlides>0</HiddenSlides>
  <MMClips>1</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Slide 1</vt:lpstr>
      <vt:lpstr>Slide 2</vt:lpstr>
      <vt:lpstr>Slide 3</vt:lpstr>
      <vt:lpstr>اهمیت یادگیری</vt:lpstr>
      <vt:lpstr>تعریف یادگیری</vt:lpstr>
      <vt:lpstr>Slide 6</vt:lpstr>
      <vt:lpstr>Slide 7</vt:lpstr>
      <vt:lpstr>Slide 8</vt:lpstr>
      <vt:lpstr>تعریف واحد یادگیری </vt:lpstr>
      <vt:lpstr>هدف از واحد یادگیری </vt:lpstr>
      <vt:lpstr>اهمیت درس طراحی واحد یادگیری</vt:lpstr>
      <vt:lpstr>چرایي طراحي واحد یادگیری طراحی</vt:lpstr>
      <vt:lpstr>Slide 13</vt:lpstr>
      <vt:lpstr>Slide 14</vt:lpstr>
      <vt:lpstr>Slide 15</vt:lpstr>
    </vt:vector>
  </TitlesOfParts>
  <Company>Dell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آسیب های رسانه ای</dc:title>
  <dc:creator>Dell</dc:creator>
  <cp:lastModifiedBy>a</cp:lastModifiedBy>
  <cp:revision>383</cp:revision>
  <dcterms:created xsi:type="dcterms:W3CDTF">2011-05-10T13:28:08Z</dcterms:created>
  <dcterms:modified xsi:type="dcterms:W3CDTF">2007-12-31T19:38:29Z</dcterms:modified>
</cp:coreProperties>
</file>