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325" r:id="rId3"/>
    <p:sldId id="319" r:id="rId4"/>
    <p:sldId id="257" r:id="rId5"/>
    <p:sldId id="314" r:id="rId6"/>
    <p:sldId id="258" r:id="rId7"/>
    <p:sldId id="313" r:id="rId8"/>
    <p:sldId id="259" r:id="rId9"/>
    <p:sldId id="315" r:id="rId10"/>
    <p:sldId id="260" r:id="rId11"/>
    <p:sldId id="316" r:id="rId12"/>
    <p:sldId id="261" r:id="rId13"/>
    <p:sldId id="317" r:id="rId14"/>
    <p:sldId id="274" r:id="rId15"/>
    <p:sldId id="262" r:id="rId16"/>
    <p:sldId id="263" r:id="rId17"/>
    <p:sldId id="264" r:id="rId18"/>
    <p:sldId id="318" r:id="rId19"/>
    <p:sldId id="265" r:id="rId20"/>
    <p:sldId id="266" r:id="rId21"/>
    <p:sldId id="320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5" r:id="rId30"/>
    <p:sldId id="276" r:id="rId31"/>
    <p:sldId id="277" r:id="rId32"/>
    <p:sldId id="321" r:id="rId33"/>
    <p:sldId id="278" r:id="rId34"/>
    <p:sldId id="322" r:id="rId35"/>
    <p:sldId id="279" r:id="rId36"/>
    <p:sldId id="323" r:id="rId37"/>
    <p:sldId id="280" r:id="rId38"/>
    <p:sldId id="281" r:id="rId39"/>
    <p:sldId id="282" r:id="rId40"/>
    <p:sldId id="283" r:id="rId41"/>
    <p:sldId id="284" r:id="rId42"/>
    <p:sldId id="285" r:id="rId43"/>
    <p:sldId id="286" r:id="rId44"/>
    <p:sldId id="287" r:id="rId45"/>
    <p:sldId id="288" r:id="rId46"/>
    <p:sldId id="324" r:id="rId47"/>
    <p:sldId id="326" r:id="rId48"/>
    <p:sldId id="289" r:id="rId49"/>
    <p:sldId id="290" r:id="rId50"/>
    <p:sldId id="291" r:id="rId51"/>
    <p:sldId id="292" r:id="rId52"/>
    <p:sldId id="293" r:id="rId53"/>
    <p:sldId id="294" r:id="rId54"/>
    <p:sldId id="295" r:id="rId55"/>
    <p:sldId id="296" r:id="rId56"/>
    <p:sldId id="297" r:id="rId57"/>
    <p:sldId id="298" r:id="rId58"/>
    <p:sldId id="299" r:id="rId59"/>
    <p:sldId id="300" r:id="rId60"/>
    <p:sldId id="301" r:id="rId61"/>
    <p:sldId id="302" r:id="rId62"/>
    <p:sldId id="303" r:id="rId63"/>
    <p:sldId id="304" r:id="rId64"/>
    <p:sldId id="305" r:id="rId65"/>
    <p:sldId id="306" r:id="rId66"/>
    <p:sldId id="307" r:id="rId67"/>
    <p:sldId id="308" r:id="rId68"/>
    <p:sldId id="309" r:id="rId69"/>
    <p:sldId id="310" r:id="rId70"/>
    <p:sldId id="311" r:id="rId71"/>
    <p:sldId id="312" r:id="rId7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86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6285E6B-6F2D-4D13-8467-116A974835EA}" type="datetimeFigureOut">
              <a:rPr lang="en-US" smtClean="0"/>
              <a:pPr/>
              <a:t>3/6/2020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4EE21BF-B39D-4347-81D1-C8424DD6A2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609600"/>
            <a:ext cx="7772400" cy="4495799"/>
          </a:xfrm>
        </p:spPr>
        <p:txBody>
          <a:bodyPr/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Farhangian University:</a:t>
            </a:r>
          </a:p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Allameh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Tabatabaee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Campus</a:t>
            </a:r>
          </a:p>
          <a:p>
            <a:pPr algn="ctr"/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400 Must Have Words for the TOEFL</a:t>
            </a:r>
          </a:p>
          <a:p>
            <a:pPr algn="ctr"/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Sadegh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Shariati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0494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>
            <a:normAutofit fontScale="70000" lnSpcReduction="20000"/>
          </a:bodyPr>
          <a:lstStyle/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the development of land cultivation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, hunters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gatherers were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able to settle in one place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The cultivation of good relationship among people is important.</a:t>
            </a:r>
            <a:endParaRPr lang="fa-IR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pPr marL="109728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cultivate (v)</a:t>
            </a:r>
            <a:r>
              <a:rPr lang="fa-IR" b="1" dirty="0" smtClean="0">
                <a:latin typeface="Times New Roman" pitchFamily="18" charset="0"/>
                <a:cs typeface="Times New Roman" pitchFamily="18" charset="0"/>
              </a:rPr>
              <a:t>کاشتن، پرورش دادن، بوجود آوردن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people cultivate mainly rice and beans.</a:t>
            </a:r>
            <a:endParaRPr lang="fa-IR" i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He tries to cultivate friendship among his friend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cultivated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fa-IR" b="1" dirty="0" smtClean="0">
                <a:latin typeface="Times New Roman" pitchFamily="18" charset="0"/>
                <a:cs typeface="Times New Roman" pitchFamily="18" charset="0"/>
              </a:rPr>
              <a:t>با فرهنگ، زیرکشت رفته، پرورشی، </a:t>
            </a:r>
          </a:p>
          <a:p>
            <a:pPr marL="109728" indent="0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She is a highly cultivated woman.</a:t>
            </a:r>
          </a:p>
          <a:p>
            <a:pPr marL="109728" indent="0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We have lots of cultivated fields in our city.</a:t>
            </a:r>
          </a:p>
          <a:p>
            <a:pPr marL="109728" indent="0"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These are cultivated mushrooms.</a:t>
            </a:r>
          </a:p>
          <a:p>
            <a:pPr marL="109728" indent="0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cultivator (n) </a:t>
            </a:r>
            <a:r>
              <a:rPr lang="fa-IR" b="1" dirty="0" smtClean="0">
                <a:latin typeface="Times New Roman" pitchFamily="18" charset="0"/>
                <a:cs typeface="Times New Roman" pitchFamily="18" charset="0"/>
              </a:rPr>
              <a:t>کشاورز، دستگاه شخم زنی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ultivation (n): 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Preparing </a:t>
            </a:r>
            <a:r>
              <a:rPr lang="en-US" sz="3200" b="0" dirty="0">
                <a:latin typeface="Times New Roman" pitchFamily="18" charset="0"/>
                <a:cs typeface="Times New Roman" pitchFamily="18" charset="0"/>
              </a:rPr>
              <a:t>the land to grow crops; improvement 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for agricultural purposes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a-IR" sz="3200" b="0" dirty="0" smtClean="0">
                <a:latin typeface="Times New Roman" pitchFamily="18" charset="0"/>
                <a:cs typeface="Times New Roman" pitchFamily="18" charset="0"/>
              </a:rPr>
              <a:t>آماده سازی زمین برای کاشت، کاشت،پرورش، تربیت </a:t>
            </a:r>
            <a:endParaRPr lang="en-US" sz="32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8918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Supply (v)</a:t>
            </a:r>
            <a:r>
              <a:rPr lang="fa-IR" dirty="0" smtClean="0"/>
              <a:t>فراهم کردن</a:t>
            </a:r>
          </a:p>
          <a:p>
            <a:r>
              <a:rPr lang="en-US" dirty="0" smtClean="0"/>
              <a:t>Nourishment (n) </a:t>
            </a:r>
            <a:r>
              <a:rPr lang="fa-IR" dirty="0" smtClean="0"/>
              <a:t>تغذیه، مواد غذایی</a:t>
            </a:r>
          </a:p>
          <a:p>
            <a:r>
              <a:rPr lang="en-US" dirty="0" smtClean="0"/>
              <a:t>Substance (n) </a:t>
            </a:r>
            <a:r>
              <a:rPr lang="fa-IR" dirty="0" smtClean="0"/>
              <a:t>مواد</a:t>
            </a:r>
          </a:p>
          <a:p>
            <a:r>
              <a:rPr lang="en-US" dirty="0" smtClean="0"/>
              <a:t>Soil (n) </a:t>
            </a:r>
            <a:r>
              <a:rPr lang="fa-IR" dirty="0" smtClean="0"/>
              <a:t>خاک</a:t>
            </a:r>
            <a:endParaRPr lang="en-US" dirty="0" smtClean="0"/>
          </a:p>
          <a:p>
            <a:r>
              <a:rPr lang="en-US" dirty="0" smtClean="0"/>
              <a:t>Treatment (n) </a:t>
            </a:r>
            <a:r>
              <a:rPr lang="fa-IR" dirty="0" smtClean="0"/>
              <a:t>درمان</a:t>
            </a:r>
          </a:p>
          <a:p>
            <a:r>
              <a:rPr lang="en-US" dirty="0" smtClean="0"/>
              <a:t>Healthy(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سالم</a:t>
            </a:r>
          </a:p>
          <a:p>
            <a:endParaRPr lang="fa-IR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Words for the next page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Tomatoes grow well here because the farmers fertilize their soil with nitrogen.</a:t>
            </a: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fertilization (n)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بارور سازی، حاصلخیز کردن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Immediately after fertilization, the cells of the eggs divide.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Fertile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حاصلخیز، بارور،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a-I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This is a fertile region, so we can plant different crops here.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treatment has been tested on healthy fertile women under the age of 35.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Fertility (n)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باروری ، حاصلخیزی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،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fertility of this land is amazing.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They couldn’t have children, so they went under fertility treatment.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Fertilizer (n)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کود، مواد بارور/حاصلخیز کننده/ 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Chemical /natural fertilizers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Fertilize (v) </a:t>
            </a:r>
            <a:r>
              <a:rPr lang="en-US" sz="2800" b="0" i="1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b="0" i="1" dirty="0">
                <a:latin typeface="Times New Roman" pitchFamily="18" charset="0"/>
                <a:cs typeface="Times New Roman" pitchFamily="18" charset="0"/>
              </a:rPr>
              <a:t>supply with nourishment for plants by adding </a:t>
            </a:r>
            <a:r>
              <a:rPr lang="en-US" sz="2800" b="0" i="1" dirty="0" smtClean="0">
                <a:latin typeface="Times New Roman" pitchFamily="18" charset="0"/>
                <a:cs typeface="Times New Roman" pitchFamily="18" charset="0"/>
              </a:rPr>
              <a:t>helpful substances </a:t>
            </a:r>
            <a:r>
              <a:rPr lang="en-US" sz="2800" b="0" i="1" dirty="0">
                <a:latin typeface="Times New Roman" pitchFamily="18" charset="0"/>
                <a:cs typeface="Times New Roman" pitchFamily="18" charset="0"/>
              </a:rPr>
              <a:t>to the </a:t>
            </a:r>
            <a:r>
              <a:rPr lang="en-US" sz="2800" b="0" i="1" dirty="0" smtClean="0">
                <a:latin typeface="Times New Roman" pitchFamily="18" charset="0"/>
                <a:cs typeface="Times New Roman" pitchFamily="18" charset="0"/>
              </a:rPr>
              <a:t>soil</a:t>
            </a:r>
            <a:r>
              <a:rPr lang="fa-IR" sz="2800" b="0" i="1" dirty="0" smtClean="0">
                <a:latin typeface="Times New Roman" pitchFamily="18" charset="0"/>
                <a:cs typeface="Times New Roman" pitchFamily="18" charset="0"/>
              </a:rPr>
              <a:t>بارورکردن، حاصلخیز کردن</a:t>
            </a:r>
            <a:endParaRPr lang="en-US" sz="2800" b="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89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Strength(n) </a:t>
            </a:r>
            <a:r>
              <a:rPr lang="fa-IR" dirty="0" smtClean="0"/>
              <a:t>قدرت، زور</a:t>
            </a:r>
          </a:p>
          <a:p>
            <a:r>
              <a:rPr lang="en-US" dirty="0" smtClean="0"/>
              <a:t>Absence (n) </a:t>
            </a:r>
            <a:r>
              <a:rPr lang="fa-IR" dirty="0" smtClean="0"/>
              <a:t>غیبت</a:t>
            </a:r>
          </a:p>
          <a:p>
            <a:r>
              <a:rPr lang="en-US" dirty="0" smtClean="0"/>
              <a:t>Marry(v) </a:t>
            </a:r>
            <a:r>
              <a:rPr lang="fa-IR" dirty="0" smtClean="0"/>
              <a:t>ازدواج کردن</a:t>
            </a:r>
          </a:p>
          <a:p>
            <a:r>
              <a:rPr lang="en-US" dirty="0" smtClean="0"/>
              <a:t>Measures(n)</a:t>
            </a:r>
            <a:r>
              <a:rPr lang="fa-IR" dirty="0" smtClean="0"/>
              <a:t>اقدامات</a:t>
            </a:r>
          </a:p>
          <a:p>
            <a:r>
              <a:rPr lang="en-US" dirty="0" smtClean="0"/>
              <a:t>Pressure(n) </a:t>
            </a:r>
            <a:r>
              <a:rPr lang="fa-IR" dirty="0" smtClean="0"/>
              <a:t>فشار</a:t>
            </a:r>
          </a:p>
          <a:p>
            <a:r>
              <a:rPr lang="en-US" dirty="0" smtClean="0"/>
              <a:t>Resign (n) </a:t>
            </a:r>
            <a:r>
              <a:rPr lang="fa-IR" dirty="0" smtClean="0"/>
              <a:t>استعفا دادن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Words for the next page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Jacob’s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long absence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intensified his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certainty that he should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marry Rose. </a:t>
            </a: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Intensification (n)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افزایش، تشدید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intensification of measures against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cornavirus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is acceptable.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Intense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زیاد،شدید،  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president is under the intense pressure to resign.</a:t>
            </a: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Intensity(n)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قدرت ، شدت،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They decided to increase the intensity of the attacks.</a:t>
            </a: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Intensify(v):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increase in power; to act with increased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strength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افزایش دادن، تشدید کردن، زیاد کردن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193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dry areas of the country, you can see ditches all over the farm-land for irrigation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pPr marL="109728" indent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Irrigate (v)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آبیاری کردن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Farmers try to irrigate their fields three times a months.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Dry 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خشک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Ditch(n)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جوی، نهر</a:t>
            </a:r>
          </a:p>
          <a:p>
            <a:pPr marL="109728" indent="0">
              <a:buNone/>
            </a:pP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Irrigation (n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):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supplying of water to dry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land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آبیاری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0097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a series of difficult interviews, he finally was able to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obtain 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job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sz="3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of speech</a:t>
            </a:r>
          </a:p>
          <a:p>
            <a:pPr marL="109728" indent="0">
              <a:buFont typeface="Wingdings" pitchFamily="2" charset="2"/>
              <a:buChar char="Ø"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Obtainable(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) available </a:t>
            </a:r>
            <a:r>
              <a:rPr lang="fa-IR" sz="3200" b="1" dirty="0" smtClean="0">
                <a:latin typeface="Times New Roman" pitchFamily="18" charset="0"/>
                <a:cs typeface="Times New Roman" pitchFamily="18" charset="0"/>
              </a:rPr>
              <a:t>در دسترس</a:t>
            </a:r>
          </a:p>
          <a:p>
            <a:pPr marL="109728" indent="0">
              <a:buNone/>
            </a:pPr>
            <a:r>
              <a:rPr lang="fa-IR" sz="3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Stamps are obtainable from any post office</a:t>
            </a:r>
          </a:p>
          <a:p>
            <a:pPr marL="109728" indent="0">
              <a:buNone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Gain (v) </a:t>
            </a:r>
            <a:r>
              <a:rPr lang="fa-IR" sz="3200" i="1" dirty="0" smtClean="0">
                <a:latin typeface="Times New Roman" pitchFamily="18" charset="0"/>
                <a:cs typeface="Times New Roman" pitchFamily="18" charset="0"/>
              </a:rPr>
              <a:t>بدست آوردن</a:t>
            </a:r>
          </a:p>
          <a:p>
            <a:pPr marL="109728" indent="0">
              <a:buNone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Stamp(n) </a:t>
            </a:r>
            <a:r>
              <a:rPr lang="fa-IR" sz="3200" i="1" dirty="0" smtClean="0">
                <a:latin typeface="Times New Roman" pitchFamily="18" charset="0"/>
                <a:cs typeface="Times New Roman" pitchFamily="18" charset="0"/>
              </a:rPr>
              <a:t>تمبر</a:t>
            </a:r>
          </a:p>
          <a:p>
            <a:pPr marL="109728" indent="0">
              <a:buNone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A series (n) </a:t>
            </a:r>
            <a:r>
              <a:rPr lang="fa-IR" sz="3200" i="1" dirty="0" smtClean="0">
                <a:latin typeface="Times New Roman" pitchFamily="18" charset="0"/>
                <a:cs typeface="Times New Roman" pitchFamily="18" charset="0"/>
              </a:rPr>
              <a:t>یک سری</a:t>
            </a:r>
            <a:endParaRPr lang="en-US" sz="3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Obtain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(v):To gain possession of; 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get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بدست آوردن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0721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6450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Oxygen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is a by-product of the process of photosynthesis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Photosynthesize (v)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فتوسنتز کردن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a-I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By-product (n)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محصول جانبی، پیامد جانبی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Process(n)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فرایند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Combine (v)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ترکیب کردن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a-I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a-I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Photosynthesis 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n)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process by which green plants make their own food by combining water, salts, and carbon dioxide in the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presence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of light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فتوسنتز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32779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Additionally (adv) </a:t>
            </a:r>
            <a:r>
              <a:rPr lang="fa-IR" dirty="0" smtClean="0"/>
              <a:t>علاوه بر این</a:t>
            </a:r>
          </a:p>
          <a:p>
            <a:r>
              <a:rPr lang="en-US" dirty="0" smtClean="0"/>
              <a:t>Mono-modal (</a:t>
            </a:r>
            <a:r>
              <a:rPr lang="en-US" dirty="0" err="1" smtClean="0"/>
              <a:t>adj</a:t>
            </a:r>
            <a:r>
              <a:rPr lang="en-US" dirty="0" smtClean="0"/>
              <a:t>)</a:t>
            </a:r>
            <a:r>
              <a:rPr lang="fa-IR" dirty="0" smtClean="0"/>
              <a:t>یک حالته</a:t>
            </a:r>
            <a:endParaRPr lang="en-US" dirty="0" smtClean="0"/>
          </a:p>
          <a:p>
            <a:r>
              <a:rPr lang="en-US" dirty="0" smtClean="0"/>
              <a:t>As a result </a:t>
            </a:r>
            <a:r>
              <a:rPr lang="fa-IR" dirty="0" smtClean="0"/>
              <a:t>در نتیجه</a:t>
            </a:r>
          </a:p>
          <a:p>
            <a:r>
              <a:rPr lang="en-US" dirty="0" smtClean="0"/>
              <a:t>Meet demand </a:t>
            </a:r>
            <a:r>
              <a:rPr lang="fa-IR" dirty="0" smtClean="0"/>
              <a:t>نیاز(تقاضا) را برآورده کردن</a:t>
            </a:r>
          </a:p>
          <a:p>
            <a:r>
              <a:rPr lang="en-US" dirty="0" smtClean="0"/>
              <a:t>Effort(n) </a:t>
            </a:r>
            <a:r>
              <a:rPr lang="fa-IR" dirty="0" smtClean="0"/>
              <a:t>تلاش، کوشش</a:t>
            </a:r>
          </a:p>
          <a:p>
            <a:r>
              <a:rPr lang="en-US" dirty="0" smtClean="0"/>
              <a:t>Productivity (n) </a:t>
            </a:r>
            <a:r>
              <a:rPr lang="fa-IR" dirty="0" smtClean="0"/>
              <a:t>بهره وری</a:t>
            </a:r>
          </a:p>
          <a:p>
            <a:r>
              <a:rPr lang="en-US" dirty="0" smtClean="0"/>
              <a:t>Introduce (v) </a:t>
            </a:r>
            <a:r>
              <a:rPr lang="fa-IR" dirty="0" smtClean="0"/>
              <a:t>معرفی کردن</a:t>
            </a:r>
          </a:p>
          <a:p>
            <a:r>
              <a:rPr lang="en-US" dirty="0" smtClean="0"/>
              <a:t>Strain(n) </a:t>
            </a:r>
            <a:r>
              <a:rPr lang="fa-IR" dirty="0" smtClean="0"/>
              <a:t>نوع، گونه</a:t>
            </a:r>
          </a:p>
          <a:p>
            <a:r>
              <a:rPr lang="en-US" dirty="0" smtClean="0"/>
              <a:t>Seed (n) </a:t>
            </a:r>
            <a:r>
              <a:rPr lang="fa-IR" dirty="0" smtClean="0"/>
              <a:t>بذر</a:t>
            </a:r>
          </a:p>
          <a:p>
            <a:r>
              <a:rPr lang="en-US" dirty="0" smtClean="0"/>
              <a:t>Improved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توسعه یافته، پیشرفته</a:t>
            </a:r>
          </a:p>
          <a:p>
            <a:r>
              <a:rPr lang="en-US" dirty="0" smtClean="0"/>
              <a:t> Management(n) </a:t>
            </a:r>
            <a:r>
              <a:rPr lang="fa-IR" dirty="0" smtClean="0"/>
              <a:t>مدیریت</a:t>
            </a:r>
          </a:p>
          <a:p>
            <a:r>
              <a:rPr lang="en-US" dirty="0" smtClean="0"/>
              <a:t>Ample(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فراوان</a:t>
            </a:r>
          </a:p>
          <a:p>
            <a:r>
              <a:rPr lang="en-US" dirty="0" smtClean="0"/>
              <a:t>Sustainable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پایدار، </a:t>
            </a:r>
          </a:p>
          <a:p>
            <a:r>
              <a:rPr lang="en-US" dirty="0" smtClean="0"/>
              <a:t>Boost (v) </a:t>
            </a:r>
            <a:r>
              <a:rPr lang="fa-IR" dirty="0" smtClean="0"/>
              <a:t>افزایش دادن</a:t>
            </a:r>
          </a:p>
          <a:p>
            <a:r>
              <a:rPr lang="en-US" dirty="0" err="1" smtClean="0"/>
              <a:t>Revitilization</a:t>
            </a:r>
            <a:r>
              <a:rPr lang="en-US" dirty="0" smtClean="0"/>
              <a:t> (n) </a:t>
            </a:r>
            <a:r>
              <a:rPr lang="fa-IR" dirty="0" smtClean="0"/>
              <a:t>احیا، رونق بخشی</a:t>
            </a:r>
          </a:p>
          <a:p>
            <a:r>
              <a:rPr lang="en-US" dirty="0" smtClean="0"/>
              <a:t>Institutional incompetence </a:t>
            </a:r>
            <a:r>
              <a:rPr lang="fa-IR" dirty="0" smtClean="0"/>
              <a:t>بی کفایتی/ عدم صلاحیت سازمانی</a:t>
            </a:r>
          </a:p>
          <a:p>
            <a:r>
              <a:rPr lang="en-US" dirty="0" smtClean="0"/>
              <a:t> specialist (n) </a:t>
            </a:r>
            <a:r>
              <a:rPr lang="fa-IR" dirty="0" smtClean="0"/>
              <a:t>متخصص</a:t>
            </a:r>
          </a:p>
          <a:p>
            <a:r>
              <a:rPr lang="en-US" dirty="0" smtClean="0"/>
              <a:t>Cooperation (n) </a:t>
            </a:r>
            <a:r>
              <a:rPr lang="fa-IR" dirty="0" smtClean="0"/>
              <a:t>همکاری</a:t>
            </a:r>
          </a:p>
          <a:p>
            <a:r>
              <a:rPr lang="en-US" dirty="0" smtClean="0"/>
              <a:t>Readily (adv) </a:t>
            </a:r>
            <a:r>
              <a:rPr lang="fa-IR" dirty="0" smtClean="0"/>
              <a:t>به آسانی</a:t>
            </a:r>
          </a:p>
          <a:p>
            <a:r>
              <a:rPr lang="en-US" dirty="0" smtClean="0"/>
              <a:t>Hurdle (n) </a:t>
            </a:r>
            <a:r>
              <a:rPr lang="fa-IR" dirty="0" smtClean="0"/>
              <a:t>مانع ، </a:t>
            </a:r>
          </a:p>
          <a:p>
            <a:r>
              <a:rPr lang="en-US" dirty="0" smtClean="0"/>
              <a:t>Corruption (n) </a:t>
            </a:r>
            <a:r>
              <a:rPr lang="fa-IR" dirty="0" smtClean="0"/>
              <a:t>فساد</a:t>
            </a:r>
          </a:p>
          <a:p>
            <a:r>
              <a:rPr lang="en-US" dirty="0" smtClean="0"/>
              <a:t>Infrastructure (n)</a:t>
            </a:r>
            <a:r>
              <a:rPr lang="fa-IR" dirty="0" smtClean="0"/>
              <a:t>زیر ساخت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Reading: lesson one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Pacific Northwest, the high level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precipitation ensures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rich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green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plant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life.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There is heavy precipitation in some parts of the country.</a:t>
            </a:r>
            <a:endParaRPr lang="fa-I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Pacific Northwest . 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Ensure (v)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تضمین کردن، اطمینان دادن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Heavy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تضمین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Precipitation (n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Rain and snow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fall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to the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earth’s surface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بارش، نزولات آسمانی 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6197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Lesson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1:Food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Crops</a:t>
            </a:r>
          </a:p>
          <a:p>
            <a:pPr algn="ctr"/>
            <a:endParaRPr lang="fa-IR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05200" y="2209800"/>
            <a:ext cx="3276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effectLst/>
                <a:latin typeface="Times New Roman" pitchFamily="18" charset="0"/>
                <a:cs typeface="Times New Roman" pitchFamily="18" charset="0"/>
              </a:rPr>
              <a:t>LESSON2</a:t>
            </a:r>
            <a:br>
              <a:rPr lang="en-US" sz="32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sz="3200" dirty="0" smtClean="0">
                <a:effectLst/>
                <a:latin typeface="Times New Roman" pitchFamily="18" charset="0"/>
                <a:cs typeface="Times New Roman" pitchFamily="18" charset="0"/>
              </a:rPr>
              <a:t>Disaster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6084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Earthquake-prone areas</a:t>
            </a:r>
            <a:r>
              <a:rPr lang="fa-IR" dirty="0" smtClean="0"/>
              <a:t>مناطق زلزله خیز</a:t>
            </a:r>
          </a:p>
          <a:p>
            <a:r>
              <a:rPr lang="en-US" dirty="0" smtClean="0"/>
              <a:t>Tremor(n) </a:t>
            </a:r>
            <a:r>
              <a:rPr lang="fa-IR" dirty="0" smtClean="0"/>
              <a:t>لرزش</a:t>
            </a:r>
          </a:p>
          <a:p>
            <a:r>
              <a:rPr lang="en-US" dirty="0" smtClean="0"/>
              <a:t>Warn(v) </a:t>
            </a:r>
            <a:r>
              <a:rPr lang="fa-IR" dirty="0" smtClean="0"/>
              <a:t>اخطار دادن</a:t>
            </a:r>
          </a:p>
          <a:p>
            <a:r>
              <a:rPr lang="en-US" dirty="0" smtClean="0"/>
              <a:t>The public </a:t>
            </a:r>
            <a:r>
              <a:rPr lang="fa-IR" dirty="0" smtClean="0"/>
              <a:t>عموم مردم</a:t>
            </a:r>
          </a:p>
          <a:p>
            <a:r>
              <a:rPr lang="en-US" dirty="0" smtClean="0"/>
              <a:t>Extra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اضافی</a:t>
            </a:r>
          </a:p>
          <a:p>
            <a:r>
              <a:rPr lang="en-US" dirty="0" smtClean="0"/>
              <a:t>Movement (n) </a:t>
            </a:r>
            <a:r>
              <a:rPr lang="fa-IR" dirty="0" smtClean="0"/>
              <a:t>حرکت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Words for the next page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AutoNum type="arabicPeriod"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placing sensors in earthquake-prone areas,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scientists</a:t>
            </a:r>
            <a:r>
              <a:rPr lang="fa-IR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can anticipate some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tremors in time to warn the public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24078" indent="-514350">
              <a:buAutoNum type="arabicPeriod"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We don’t anticipate any major problem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Anticipation (n) </a:t>
            </a:r>
            <a:r>
              <a:rPr lang="fa-IR" b="1" dirty="0" smtClean="0">
                <a:latin typeface="Times New Roman" pitchFamily="18" charset="0"/>
                <a:cs typeface="Times New Roman" pitchFamily="18" charset="0"/>
              </a:rPr>
              <a:t>پیش بینی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He bought extra food in anticipation of more people coming than he had invited.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Anticipatory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a-IR" b="1" dirty="0" smtClean="0">
                <a:latin typeface="Times New Roman" pitchFamily="18" charset="0"/>
                <a:cs typeface="Times New Roman" pitchFamily="18" charset="0"/>
              </a:rPr>
              <a:t>پیش بینی شده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Alireza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Biranvand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made a fast anticipatory movement and caught the ball kicked by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Ronaldo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Anticipate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(v).To expect; to sense something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before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happen</a:t>
            </a:r>
            <a:r>
              <a:rPr lang="fa-IR" sz="3200" dirty="0" smtClean="0">
                <a:latin typeface="Times New Roman" pitchFamily="18" charset="0"/>
                <a:cs typeface="Times New Roman" pitchFamily="18" charset="0"/>
              </a:rPr>
              <a:t>انتظار داشتن، پیش بینی کردن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98238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architect died in 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catastrophic elevator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accident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Catastrophe (n) disaster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فاجعه</a:t>
            </a:r>
          </a:p>
          <a:p>
            <a:pPr>
              <a:buNone/>
            </a:pP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Coronavirus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is a catastrophe for the world.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Catastrophically (adv)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به طور مصیبت باری</a:t>
            </a:r>
          </a:p>
          <a:p>
            <a:pPr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Architect (n)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معمار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Elevator (n)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آسانسر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Disastrous(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فاجعه آمیز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Catastrophic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100" dirty="0" err="1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100" b="0" dirty="0">
                <a:latin typeface="Times New Roman" pitchFamily="18" charset="0"/>
                <a:cs typeface="Times New Roman" pitchFamily="18" charset="0"/>
              </a:rPr>
              <a:t>Extremely harmful; causing financial or physical </a:t>
            </a:r>
            <a:r>
              <a:rPr lang="en-US" sz="3100" b="0" dirty="0" smtClean="0">
                <a:latin typeface="Times New Roman" pitchFamily="18" charset="0"/>
                <a:cs typeface="Times New Roman" pitchFamily="18" charset="0"/>
              </a:rPr>
              <a:t>ruin; disastrous; 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fa-IR" sz="3200" b="0" dirty="0" smtClean="0">
                <a:latin typeface="Times New Roman" pitchFamily="18" charset="0"/>
                <a:cs typeface="Times New Roman" pitchFamily="18" charset="0"/>
              </a:rPr>
              <a:t>فاجعه آمیز، مصیبت بار</a:t>
            </a:r>
            <a:endParaRPr lang="en-US" sz="32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36609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usual, their holiday was ruined when their in-laws’ views on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politics collided with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their own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car and the van collided heads on in the thick fog.</a:t>
            </a:r>
          </a:p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Collision (n) </a:t>
            </a:r>
            <a:r>
              <a:rPr lang="fa-IR" b="1" dirty="0" smtClean="0">
                <a:latin typeface="Times New Roman" pitchFamily="18" charset="0"/>
                <a:cs typeface="Times New Roman" pitchFamily="18" charset="0"/>
              </a:rPr>
              <a:t>تصادف، اختلاف، تضاد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There was a collision between two trains yesterday.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 his work, we can see the collision of two different  traditions</a:t>
            </a:r>
            <a:r>
              <a:rPr lang="fa-IR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fa-IR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As usual </a:t>
            </a:r>
            <a:r>
              <a:rPr lang="fa-IR" i="1" dirty="0" smtClean="0">
                <a:latin typeface="Times New Roman" pitchFamily="18" charset="0"/>
                <a:cs typeface="Times New Roman" pitchFamily="18" charset="0"/>
              </a:rPr>
              <a:t>طبق معمول 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Ruin (v) </a:t>
            </a:r>
            <a:r>
              <a:rPr lang="fa-IR" i="1" dirty="0" smtClean="0">
                <a:latin typeface="Times New Roman" pitchFamily="18" charset="0"/>
                <a:cs typeface="Times New Roman" pitchFamily="18" charset="0"/>
              </a:rPr>
              <a:t>خراب کردن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 law’s  </a:t>
            </a:r>
            <a:r>
              <a:rPr lang="fa-IR" i="1" dirty="0" smtClean="0">
                <a:latin typeface="Times New Roman" pitchFamily="18" charset="0"/>
                <a:cs typeface="Times New Roman" pitchFamily="18" charset="0"/>
              </a:rPr>
              <a:t>فامیل های سببی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Politics (n) </a:t>
            </a:r>
            <a:r>
              <a:rPr lang="fa-IR" i="1" dirty="0" smtClean="0">
                <a:latin typeface="Times New Roman" pitchFamily="18" charset="0"/>
                <a:cs typeface="Times New Roman" pitchFamily="18" charset="0"/>
              </a:rPr>
              <a:t>سیاست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Heads-on </a:t>
            </a:r>
            <a:r>
              <a:rPr lang="fa-IR" i="1" dirty="0" smtClean="0">
                <a:latin typeface="Times New Roman" pitchFamily="18" charset="0"/>
                <a:cs typeface="Times New Roman" pitchFamily="18" charset="0"/>
              </a:rPr>
              <a:t>رخ به رخ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Tradition (n) </a:t>
            </a:r>
            <a:r>
              <a:rPr lang="fa-IR" i="1" dirty="0" smtClean="0">
                <a:latin typeface="Times New Roman" pitchFamily="18" charset="0"/>
                <a:cs typeface="Times New Roman" pitchFamily="18" charset="0"/>
              </a:rPr>
              <a:t>رسم. سنت</a:t>
            </a:r>
          </a:p>
          <a:p>
            <a:pPr>
              <a:buNone/>
            </a:pPr>
            <a:endParaRPr lang="fa-IR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Collide (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v)To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come together with great or violent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force; have accident: disagree strongly 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تصادف کردن، تضاد داشتن، مغایر هم بود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ن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59169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eruption of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Mount St. Helens in 1980 caused 57 deaths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and immeasurable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change to the face of the mountain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There was an eruption of violent protest in France.</a:t>
            </a:r>
            <a:endParaRPr lang="en-US" sz="2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Erupt (v)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فوران کردن، شروع شدن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 volcano could erupt at any time.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Violence erupted outside the embassy gates. 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St. (saint)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مقدس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Death (n)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مرگ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Immeasurable 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زیاد، بی شمار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Cause (v)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باعث شدن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Violence (n)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خشونت</a:t>
            </a:r>
          </a:p>
          <a:p>
            <a:pPr>
              <a:buNone/>
            </a:pP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Eruption (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n)A sudden</a:t>
            </a:r>
            <a:r>
              <a:rPr lang="fa-IR" sz="3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often violent</a:t>
            </a:r>
            <a:r>
              <a:rPr lang="fa-IR" sz="32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outburst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(آتشفشان) فوران ، طغیان، شروع ، شیوع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64037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potato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famine in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Ireland in the mid-nineteenth century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caused large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numbers of Irish people to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emigrate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to America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There is the threat of widespread famine in Africa.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Mid-nineteenth century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اوسط قرن نوزدهم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Irish 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ایرلندی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Emigrate(v)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مهاجرت کردن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Widespread(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گسترده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Threat(n)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تهدید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Famine (n): </a:t>
            </a:r>
            <a:r>
              <a:rPr lang="en-US" sz="3200" b="0" i="1" dirty="0">
                <a:latin typeface="Times New Roman" pitchFamily="18" charset="0"/>
                <a:cs typeface="Times New Roman" pitchFamily="18" charset="0"/>
              </a:rPr>
              <a:t>Severe hunger; a drastic food shortage</a:t>
            </a:r>
            <a:br>
              <a:rPr lang="en-US" sz="3200" b="0" i="1" dirty="0">
                <a:latin typeface="Times New Roman" pitchFamily="18" charset="0"/>
                <a:cs typeface="Times New Roman" pitchFamily="18" charset="0"/>
              </a:rPr>
            </a:br>
            <a:r>
              <a:rPr lang="fa-IR" sz="3200" b="0" i="1" dirty="0" smtClean="0">
                <a:latin typeface="Times New Roman" pitchFamily="18" charset="0"/>
                <a:cs typeface="Times New Roman" pitchFamily="18" charset="0"/>
              </a:rPr>
              <a:t> کمبود غذا،قطحی</a:t>
            </a:r>
            <a:endParaRPr lang="en-US" sz="3200" b="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9933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constant rain and poor drainage system caused a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flood in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town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political party sent out a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flood of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letters criticizing their opponents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109728" indent="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Flood (v) </a:t>
            </a:r>
            <a:r>
              <a:rPr lang="fa-IR" b="1" dirty="0" smtClean="0">
                <a:latin typeface="Times New Roman" pitchFamily="18" charset="0"/>
                <a:cs typeface="Times New Roman" pitchFamily="18" charset="0"/>
              </a:rPr>
              <a:t>، پر کردن ، زیر آب رفتن، طغیان کردن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cellar floods whenever it rains heavily.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river flooded the valley.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We have been flooded with complaints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Constant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dirty="0" smtClean="0">
                <a:latin typeface="Times New Roman" pitchFamily="18" charset="0"/>
                <a:cs typeface="Times New Roman" pitchFamily="18" charset="0"/>
              </a:rPr>
              <a:t>مداوم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Drainage (n)</a:t>
            </a:r>
            <a:r>
              <a:rPr lang="fa-IR" dirty="0" smtClean="0">
                <a:latin typeface="Times New Roman" pitchFamily="18" charset="0"/>
                <a:cs typeface="Times New Roman" pitchFamily="18" charset="0"/>
              </a:rPr>
              <a:t>سیستم فاضلاب، زهکشی،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Criticize (v)</a:t>
            </a:r>
            <a:r>
              <a:rPr lang="fa-IR" dirty="0" smtClean="0">
                <a:latin typeface="Times New Roman" pitchFamily="18" charset="0"/>
                <a:cs typeface="Times New Roman" pitchFamily="18" charset="0"/>
              </a:rPr>
              <a:t>انتقاد کردن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Opponent (n)</a:t>
            </a:r>
            <a:r>
              <a:rPr lang="fa-IR" dirty="0" smtClean="0">
                <a:latin typeface="Times New Roman" pitchFamily="18" charset="0"/>
                <a:cs typeface="Times New Roman" pitchFamily="18" charset="0"/>
              </a:rPr>
              <a:t> رقیب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Complaint (n)</a:t>
            </a:r>
            <a:r>
              <a:rPr lang="fa-IR" dirty="0" smtClean="0">
                <a:latin typeface="Times New Roman" pitchFamily="18" charset="0"/>
                <a:cs typeface="Times New Roman" pitchFamily="18" charset="0"/>
              </a:rPr>
              <a:t> شکایت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lood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3200" b="0" dirty="0">
                <a:latin typeface="Times New Roman" pitchFamily="18" charset="0"/>
                <a:cs typeface="Times New Roman" pitchFamily="18" charset="0"/>
              </a:rPr>
              <a:t>overflowing of water; an excessive 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amount</a:t>
            </a:r>
            <a:r>
              <a:rPr lang="fa-IR" sz="3200" b="0" dirty="0" smtClean="0">
                <a:latin typeface="Times New Roman" pitchFamily="18" charset="0"/>
                <a:cs typeface="Times New Roman" pitchFamily="18" charset="0"/>
              </a:rPr>
              <a:t>سیل، مقدار یا تعداد زیاد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436345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51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5100" i="1" dirty="0">
                <a:latin typeface="Times New Roman" pitchFamily="18" charset="0"/>
                <a:cs typeface="Times New Roman" pitchFamily="18" charset="0"/>
              </a:rPr>
              <a:t>speech about the importance of education made an </a:t>
            </a:r>
            <a:r>
              <a:rPr lang="en-US" sz="5100" i="1" dirty="0" smtClean="0">
                <a:latin typeface="Times New Roman" pitchFamily="18" charset="0"/>
                <a:cs typeface="Times New Roman" pitchFamily="18" charset="0"/>
              </a:rPr>
              <a:t>impact on </a:t>
            </a:r>
            <a:r>
              <a:rPr lang="en-US" sz="5100" i="1" dirty="0"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en-US" sz="51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5100" i="1" dirty="0" smtClean="0">
                <a:latin typeface="Times New Roman" pitchFamily="18" charset="0"/>
                <a:cs typeface="Times New Roman" pitchFamily="18" charset="0"/>
              </a:rPr>
              <a:t>Businesses are beginning to feel the impact of the </a:t>
            </a:r>
            <a:r>
              <a:rPr lang="en-US" sz="5100" i="1" dirty="0" err="1" smtClean="0">
                <a:latin typeface="Times New Roman" pitchFamily="18" charset="0"/>
                <a:cs typeface="Times New Roman" pitchFamily="18" charset="0"/>
              </a:rPr>
              <a:t>coronavirus</a:t>
            </a:r>
            <a:endParaRPr lang="fa-IR" sz="51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5100" i="1" dirty="0" smtClean="0">
                <a:latin typeface="Times New Roman" pitchFamily="18" charset="0"/>
                <a:cs typeface="Times New Roman" pitchFamily="18" charset="0"/>
              </a:rPr>
              <a:t>The impact of the blow knocked Ali off balance.</a:t>
            </a:r>
            <a:endParaRPr lang="fa-IR" sz="5100" i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5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pPr marL="109728" indent="0">
              <a:buNone/>
            </a:pPr>
            <a:r>
              <a:rPr lang="en-US" sz="5100" b="1" dirty="0" smtClean="0">
                <a:latin typeface="Times New Roman" pitchFamily="18" charset="0"/>
                <a:cs typeface="Times New Roman" pitchFamily="18" charset="0"/>
              </a:rPr>
              <a:t>Impact (v) affect </a:t>
            </a:r>
            <a:r>
              <a:rPr lang="fa-IR" sz="5100" b="1" dirty="0" smtClean="0">
                <a:latin typeface="Times New Roman" pitchFamily="18" charset="0"/>
                <a:cs typeface="Times New Roman" pitchFamily="18" charset="0"/>
              </a:rPr>
              <a:t>تاثیر گذاشتن/داشتن، </a:t>
            </a:r>
          </a:p>
          <a:p>
            <a:pPr marL="109728" indent="0">
              <a:buNone/>
            </a:pPr>
            <a:r>
              <a:rPr lang="en-US" sz="5100" i="1" dirty="0" smtClean="0">
                <a:latin typeface="Times New Roman" pitchFamily="18" charset="0"/>
                <a:cs typeface="Times New Roman" pitchFamily="18" charset="0"/>
              </a:rPr>
              <a:t>The company’s performance was impacted by the high value of dollar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a-IR" sz="51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fa-IR" sz="5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Business</a:t>
            </a:r>
            <a:r>
              <a:rPr lang="fa-IR" sz="5100" dirty="0" smtClean="0">
                <a:latin typeface="Times New Roman" pitchFamily="18" charset="0"/>
                <a:cs typeface="Times New Roman" pitchFamily="18" charset="0"/>
              </a:rPr>
              <a:t>کسب و کار</a:t>
            </a:r>
          </a:p>
          <a:p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Knock off </a:t>
            </a:r>
            <a:r>
              <a:rPr lang="fa-IR" sz="5100" dirty="0" smtClean="0">
                <a:latin typeface="Times New Roman" pitchFamily="18" charset="0"/>
                <a:cs typeface="Times New Roman" pitchFamily="18" charset="0"/>
              </a:rPr>
              <a:t>دخل کسی را در آوردن، کسی را نقش زمین کردن</a:t>
            </a:r>
          </a:p>
          <a:p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Value (n)</a:t>
            </a:r>
            <a:r>
              <a:rPr lang="fa-IR" sz="5100" dirty="0" smtClean="0">
                <a:latin typeface="Times New Roman" pitchFamily="18" charset="0"/>
                <a:cs typeface="Times New Roman" pitchFamily="18" charset="0"/>
              </a:rPr>
              <a:t>ارزش</a:t>
            </a:r>
            <a:endParaRPr lang="en-US" sz="51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Impact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n) 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200" b="0" dirty="0">
                <a:latin typeface="Times New Roman" pitchFamily="18" charset="0"/>
                <a:cs typeface="Times New Roman" pitchFamily="18" charset="0"/>
              </a:rPr>
              <a:t>strong 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influence </a:t>
            </a:r>
            <a:r>
              <a:rPr lang="fa-IR" sz="3200" b="0" dirty="0" smtClean="0">
                <a:latin typeface="Times New Roman" pitchFamily="18" charset="0"/>
                <a:cs typeface="Times New Roman" pitchFamily="18" charset="0"/>
              </a:rPr>
              <a:t>تاثیر، شدت برخورد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16750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hikers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persevered despite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the bad weather and the icy trail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She persevered with her violin lessons.</a:t>
            </a:r>
          </a:p>
          <a:p>
            <a:pPr marL="109728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pPr marL="109728" indent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Perseverance (n)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استقامت، پشتکار، پایداری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She showed great perseverance in the face of difficulty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Persevering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با پشتکار، مصر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 few preserving climbers finally reached the top of the mountain.</a:t>
            </a: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Hiker (n) </a:t>
            </a:r>
            <a:r>
              <a:rPr lang="fa-IR" sz="2600" dirty="0" smtClean="0">
                <a:latin typeface="Times New Roman" pitchFamily="18" charset="0"/>
                <a:cs typeface="Times New Roman" pitchFamily="18" charset="0"/>
              </a:rPr>
              <a:t>شخصی که علاقه مند به پیاده روی دارد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Despite (prep) </a:t>
            </a:r>
            <a:r>
              <a:rPr lang="fa-IR" sz="2600" dirty="0" smtClean="0">
                <a:latin typeface="Times New Roman" pitchFamily="18" charset="0"/>
                <a:cs typeface="Times New Roman" pitchFamily="18" charset="0"/>
              </a:rPr>
              <a:t>علیرغم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in spite of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Trail (n) </a:t>
            </a:r>
            <a:r>
              <a:rPr lang="fa-IR" sz="2600" dirty="0" smtClean="0">
                <a:latin typeface="Times New Roman" pitchFamily="18" charset="0"/>
                <a:cs typeface="Times New Roman" pitchFamily="18" charset="0"/>
              </a:rPr>
              <a:t>مسیر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Reach (v) </a:t>
            </a:r>
            <a:r>
              <a:rPr lang="fa-IR" sz="2600" dirty="0" smtClean="0">
                <a:latin typeface="Times New Roman" pitchFamily="18" charset="0"/>
                <a:cs typeface="Times New Roman" pitchFamily="18" charset="0"/>
              </a:rPr>
              <a:t>رسیدن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Difficulty (n) </a:t>
            </a:r>
            <a:r>
              <a:rPr lang="fa-IR" sz="2600" dirty="0" smtClean="0">
                <a:latin typeface="Times New Roman" pitchFamily="18" charset="0"/>
                <a:cs typeface="Times New Roman" pitchFamily="18" charset="0"/>
              </a:rPr>
              <a:t>مشکل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ersevere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To keep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going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despite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obstacles or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discouragement 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پشتکار نشان داشتن، با استقامت ادامه دادن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2022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Save (v) </a:t>
            </a:r>
            <a:r>
              <a:rPr lang="fa-IR" dirty="0" smtClean="0"/>
              <a:t>نجات دادن</a:t>
            </a:r>
            <a:endParaRPr lang="en-US" dirty="0" smtClean="0"/>
          </a:p>
          <a:p>
            <a:r>
              <a:rPr lang="en-US" dirty="0" smtClean="0"/>
              <a:t>Sinking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در حال غرق شدن</a:t>
            </a:r>
          </a:p>
          <a:p>
            <a:r>
              <a:rPr lang="en-US" dirty="0" smtClean="0"/>
              <a:t>Sign (v) </a:t>
            </a:r>
            <a:r>
              <a:rPr lang="fa-IR" dirty="0" smtClean="0"/>
              <a:t>امضاءکردن</a:t>
            </a:r>
            <a:endParaRPr lang="en-US" dirty="0" smtClean="0"/>
          </a:p>
          <a:p>
            <a:r>
              <a:rPr lang="en-US" dirty="0" smtClean="0"/>
              <a:t>Childhood (n)</a:t>
            </a:r>
            <a:r>
              <a:rPr lang="fa-IR" dirty="0" smtClean="0"/>
              <a:t>دوران بچگی</a:t>
            </a:r>
            <a:endParaRPr lang="en-US" dirty="0" smtClean="0"/>
          </a:p>
          <a:p>
            <a:r>
              <a:rPr lang="en-US" dirty="0" smtClean="0"/>
              <a:t>Match (n)</a:t>
            </a:r>
            <a:r>
              <a:rPr lang="fa-IR" dirty="0" smtClean="0"/>
              <a:t>مسابقه 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Words for the next page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jumped off the diving board and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plunged into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the pool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value of the company’s stock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plunged after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its chief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executive was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arrested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Stock markets plunged at the news of coup.</a:t>
            </a:r>
          </a:p>
          <a:p>
            <a:pPr marL="109728" indent="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Plunge (n)</a:t>
            </a:r>
            <a:r>
              <a:rPr lang="fa-IR" dirty="0" smtClean="0">
                <a:latin typeface="Times New Roman" pitchFamily="18" charset="0"/>
                <a:cs typeface="Times New Roman" pitchFamily="18" charset="0"/>
              </a:rPr>
              <a:t> کاهش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There is a sharp plunge in the stock markets.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Diving board </a:t>
            </a:r>
            <a:r>
              <a:rPr lang="fa-IR" dirty="0" smtClean="0">
                <a:latin typeface="Times New Roman" pitchFamily="18" charset="0"/>
                <a:cs typeface="Times New Roman" pitchFamily="18" charset="0"/>
              </a:rPr>
              <a:t>تخته شنا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Executive (n)</a:t>
            </a:r>
            <a:r>
              <a:rPr lang="fa-IR" dirty="0" smtClean="0">
                <a:latin typeface="Times New Roman" pitchFamily="18" charset="0"/>
                <a:cs typeface="Times New Roman" pitchFamily="18" charset="0"/>
              </a:rPr>
              <a:t>مدیر اجرایی</a:t>
            </a:r>
            <a:endParaRPr lang="fa-IR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Coup (n) </a:t>
            </a:r>
            <a:r>
              <a:rPr lang="fa-IR" dirty="0" smtClean="0">
                <a:latin typeface="Times New Roman" pitchFamily="18" charset="0"/>
                <a:cs typeface="Times New Roman" pitchFamily="18" charset="0"/>
              </a:rPr>
              <a:t>کودتا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Stock market</a:t>
            </a:r>
            <a:r>
              <a:rPr lang="fa-IR" dirty="0" smtClean="0">
                <a:latin typeface="Times New Roman" pitchFamily="18" charset="0"/>
                <a:cs typeface="Times New Roman" pitchFamily="18" charset="0"/>
              </a:rPr>
              <a:t>بازار سهام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Plunge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(v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100" b="0" dirty="0" smtClean="0">
                <a:latin typeface="Times New Roman" pitchFamily="18" charset="0"/>
                <a:cs typeface="Times New Roman" pitchFamily="18" charset="0"/>
              </a:rPr>
              <a:t>to make </a:t>
            </a:r>
            <a:r>
              <a:rPr lang="en-US" sz="3100" b="0" dirty="0" err="1" smtClean="0">
                <a:latin typeface="Times New Roman" pitchFamily="18" charset="0"/>
                <a:cs typeface="Times New Roman" pitchFamily="18" charset="0"/>
              </a:rPr>
              <a:t>sb</a:t>
            </a:r>
            <a:r>
              <a:rPr lang="en-US" sz="3100" b="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3100" b="0" dirty="0" err="1" smtClean="0"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sz="3100" b="0" dirty="0" smtClean="0">
                <a:latin typeface="Times New Roman" pitchFamily="18" charset="0"/>
                <a:cs typeface="Times New Roman" pitchFamily="18" charset="0"/>
              </a:rPr>
              <a:t> move forward or downward: to </a:t>
            </a:r>
            <a:r>
              <a:rPr lang="en-US" sz="3100" b="0" dirty="0">
                <a:latin typeface="Times New Roman" pitchFamily="18" charset="0"/>
                <a:cs typeface="Times New Roman" pitchFamily="18" charset="0"/>
              </a:rPr>
              <a:t>decrease </a:t>
            </a:r>
            <a:r>
              <a:rPr lang="en-US" sz="3100" b="0" dirty="0" smtClean="0">
                <a:latin typeface="Times New Roman" pitchFamily="18" charset="0"/>
                <a:cs typeface="Times New Roman" pitchFamily="18" charset="0"/>
              </a:rPr>
              <a:t>sharply</a:t>
            </a:r>
            <a:r>
              <a:rPr lang="fa-IR" sz="2000" b="0" dirty="0" smtClean="0">
                <a:latin typeface="Times New Roman" pitchFamily="18" charset="0"/>
                <a:cs typeface="Times New Roman" pitchFamily="18" charset="0"/>
              </a:rPr>
              <a:t>،کاهش پیدا کردن</a:t>
            </a:r>
            <a:r>
              <a:rPr lang="en-US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2000" b="0" dirty="0" smtClean="0">
                <a:latin typeface="Times New Roman" pitchFamily="18" charset="0"/>
                <a:cs typeface="Times New Roman" pitchFamily="18" charset="0"/>
              </a:rPr>
              <a:t>شیرجه رفتن، به جلو یا به طرف پایین  </a:t>
            </a:r>
            <a:r>
              <a:rPr lang="fa-IR" sz="2200" b="0" dirty="0" smtClean="0">
                <a:latin typeface="Times New Roman" pitchFamily="18" charset="0"/>
                <a:cs typeface="Times New Roman" pitchFamily="18" charset="0"/>
              </a:rPr>
              <a:t>پرتاب کردن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97561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they saw the strange man on their property, they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unleashed their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dogs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is from such an unemotional family, he will never learn to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unleash his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feelings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Strange 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غریب، عجیب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Property (n)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ملک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Unemotional 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بی احساس، سرد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Feelings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احساسات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Unleash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v)To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release a thing or an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emotion</a:t>
            </a:r>
            <a:br>
              <a:rPr lang="en-US" sz="2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(سگ) قلاده را باز کردن، (احساس) ابراز کردن، نشان دادن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0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74832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Challenge (v) </a:t>
            </a:r>
            <a:r>
              <a:rPr lang="fa-IR" dirty="0" smtClean="0"/>
              <a:t>به مبارزه طلبیدن</a:t>
            </a:r>
          </a:p>
          <a:p>
            <a:r>
              <a:rPr lang="en-US" dirty="0" smtClean="0"/>
              <a:t>Along </a:t>
            </a:r>
            <a:r>
              <a:rPr lang="fa-IR" dirty="0" smtClean="0"/>
              <a:t>در امتداد</a:t>
            </a:r>
          </a:p>
          <a:p>
            <a:r>
              <a:rPr lang="en-US" dirty="0" smtClean="0"/>
              <a:t>Phenomenon (n)</a:t>
            </a:r>
            <a:r>
              <a:rPr lang="fa-IR" dirty="0" smtClean="0"/>
              <a:t>پدیده</a:t>
            </a:r>
          </a:p>
          <a:p>
            <a:r>
              <a:rPr lang="en-US" dirty="0" smtClean="0"/>
              <a:t>Destruction (n) </a:t>
            </a:r>
            <a:r>
              <a:rPr lang="fa-IR" dirty="0" smtClean="0"/>
              <a:t>تخریب</a:t>
            </a:r>
            <a:r>
              <a:rPr lang="en-US" dirty="0" smtClean="0"/>
              <a:t> </a:t>
            </a:r>
            <a:r>
              <a:rPr lang="en-US" dirty="0" err="1" smtClean="0"/>
              <a:t>devestation</a:t>
            </a:r>
            <a:endParaRPr lang="fa-IR" dirty="0" smtClean="0"/>
          </a:p>
          <a:p>
            <a:r>
              <a:rPr lang="en-US" dirty="0" smtClean="0"/>
              <a:t>Tsunami(n)</a:t>
            </a:r>
            <a:r>
              <a:rPr lang="fa-IR" dirty="0" smtClean="0"/>
              <a:t>سونامی</a:t>
            </a:r>
          </a:p>
          <a:p>
            <a:r>
              <a:rPr lang="en-US" dirty="0" smtClean="0"/>
              <a:t>Generate (v) </a:t>
            </a:r>
            <a:r>
              <a:rPr lang="fa-IR" dirty="0" smtClean="0"/>
              <a:t>تولید کردن، بوجود آوردن</a:t>
            </a:r>
          </a:p>
          <a:p>
            <a:r>
              <a:rPr lang="en-US" dirty="0" smtClean="0"/>
              <a:t>Impulsive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آنی</a:t>
            </a:r>
          </a:p>
          <a:p>
            <a:r>
              <a:rPr lang="en-US" dirty="0" smtClean="0"/>
              <a:t>Disturbance (n)</a:t>
            </a:r>
            <a:r>
              <a:rPr lang="fa-IR" dirty="0" smtClean="0"/>
              <a:t>آشفتگی، </a:t>
            </a:r>
          </a:p>
          <a:p>
            <a:r>
              <a:rPr lang="en-US" dirty="0" smtClean="0"/>
              <a:t>Landslide (n) </a:t>
            </a:r>
            <a:r>
              <a:rPr lang="fa-IR" dirty="0" smtClean="0"/>
              <a:t>رانش زمین</a:t>
            </a:r>
          </a:p>
          <a:p>
            <a:r>
              <a:rPr lang="en-US" dirty="0" smtClean="0"/>
              <a:t>Meteorite (n)</a:t>
            </a:r>
            <a:r>
              <a:rPr lang="fa-IR" dirty="0" smtClean="0"/>
              <a:t>شهاب سنگ</a:t>
            </a:r>
          </a:p>
          <a:p>
            <a:r>
              <a:rPr lang="en-US" dirty="0" smtClean="0"/>
              <a:t>Approach (v) </a:t>
            </a:r>
            <a:r>
              <a:rPr lang="fa-IR" dirty="0" smtClean="0"/>
              <a:t>نزدیک شدن</a:t>
            </a:r>
          </a:p>
          <a:p>
            <a:r>
              <a:rPr lang="en-US" dirty="0" smtClean="0"/>
              <a:t>Friction (n)</a:t>
            </a:r>
            <a:r>
              <a:rPr lang="fa-IR" dirty="0" smtClean="0"/>
              <a:t>اصطکاک</a:t>
            </a:r>
          </a:p>
          <a:p>
            <a:r>
              <a:rPr lang="en-US" dirty="0" smtClean="0"/>
              <a:t>Turbulence (n)</a:t>
            </a:r>
            <a:r>
              <a:rPr lang="fa-IR" dirty="0" smtClean="0"/>
              <a:t>تلاطم</a:t>
            </a:r>
          </a:p>
          <a:p>
            <a:r>
              <a:rPr lang="en-US" dirty="0" smtClean="0"/>
              <a:t>Tremendous (</a:t>
            </a:r>
            <a:r>
              <a:rPr lang="en-US" dirty="0" err="1" smtClean="0"/>
              <a:t>adj</a:t>
            </a:r>
            <a:r>
              <a:rPr lang="en-US" dirty="0" smtClean="0"/>
              <a:t>)  </a:t>
            </a:r>
            <a:r>
              <a:rPr lang="fa-IR" dirty="0" smtClean="0"/>
              <a:t>زیاد</a:t>
            </a:r>
          </a:p>
          <a:p>
            <a:r>
              <a:rPr lang="en-US" dirty="0" smtClean="0"/>
              <a:t>Erosion (n)</a:t>
            </a:r>
            <a:r>
              <a:rPr lang="fa-IR" dirty="0" smtClean="0"/>
              <a:t>فرسایش</a:t>
            </a:r>
            <a:endParaRPr lang="en-US" dirty="0" smtClean="0"/>
          </a:p>
          <a:p>
            <a:r>
              <a:rPr lang="en-US" dirty="0" smtClean="0"/>
              <a:t>Strip(v)</a:t>
            </a:r>
            <a:r>
              <a:rPr lang="fa-IR" dirty="0" smtClean="0"/>
              <a:t>لخت کردن، </a:t>
            </a:r>
          </a:p>
          <a:p>
            <a:r>
              <a:rPr lang="en-US" dirty="0" smtClean="0"/>
              <a:t>Undermine (v)</a:t>
            </a:r>
            <a:r>
              <a:rPr lang="fa-IR" dirty="0" smtClean="0"/>
              <a:t>ریشه کن کردن</a:t>
            </a:r>
          </a:p>
          <a:p>
            <a:r>
              <a:rPr lang="en-US" dirty="0" smtClean="0"/>
              <a:t>Vegetation (n) </a:t>
            </a:r>
            <a:r>
              <a:rPr lang="fa-IR" dirty="0" smtClean="0"/>
              <a:t>پوشش گیاهی</a:t>
            </a:r>
            <a:endParaRPr lang="en-US" dirty="0" smtClean="0"/>
          </a:p>
          <a:p>
            <a:r>
              <a:rPr lang="en-US" dirty="0" smtClean="0"/>
              <a:t>Foresee (v) </a:t>
            </a:r>
            <a:r>
              <a:rPr lang="fa-IR" dirty="0" smtClean="0"/>
              <a:t>پیش بینی کردن</a:t>
            </a:r>
          </a:p>
          <a:p>
            <a:r>
              <a:rPr lang="en-US" dirty="0" smtClean="0"/>
              <a:t>Life-threatening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مهلک، مرگبار</a:t>
            </a:r>
          </a:p>
          <a:p>
            <a:r>
              <a:rPr lang="en-US" dirty="0" smtClean="0"/>
              <a:t>Meteorology (n) </a:t>
            </a:r>
            <a:r>
              <a:rPr lang="fa-IR" dirty="0" smtClean="0"/>
              <a:t>هوا شناشی</a:t>
            </a:r>
          </a:p>
          <a:p>
            <a:endParaRPr lang="fa-IR" dirty="0" smtClean="0"/>
          </a:p>
          <a:p>
            <a:endParaRPr lang="fa-IR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Words in reading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00" y="1752600"/>
            <a:ext cx="6553200" cy="2133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LESSON 3</a:t>
            </a:r>
            <a:b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Evolution</a:t>
            </a:r>
            <a:r>
              <a:rPr lang="fa-IR" dirty="0" smtClean="0">
                <a:effectLst/>
                <a:latin typeface="Times New Roman" pitchFamily="18" charset="0"/>
                <a:cs typeface="Times New Roman" pitchFamily="18" charset="0"/>
              </a:rPr>
              <a:t>تکامل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Migration</a:t>
            </a:r>
            <a:r>
              <a:rPr lang="fa-IR" dirty="0" smtClean="0">
                <a:effectLst/>
                <a:latin typeface="Times New Roman" pitchFamily="18" charset="0"/>
                <a:cs typeface="Times New Roman" pitchFamily="18" charset="0"/>
              </a:rPr>
              <a:t>مهاجرت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32938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Temperature (n)</a:t>
            </a:r>
            <a:r>
              <a:rPr lang="fa-IR" dirty="0" smtClean="0"/>
              <a:t>دما</a:t>
            </a:r>
          </a:p>
          <a:p>
            <a:r>
              <a:rPr lang="en-US" dirty="0" smtClean="0"/>
              <a:t>Advanced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پیشرفته</a:t>
            </a:r>
          </a:p>
          <a:p>
            <a:r>
              <a:rPr lang="en-US" dirty="0" smtClean="0"/>
              <a:t>Species (n) </a:t>
            </a:r>
            <a:r>
              <a:rPr lang="fa-IR" dirty="0" smtClean="0"/>
              <a:t>گونه( جانوری، گیاهی)</a:t>
            </a:r>
            <a:endParaRPr lang="en-US" dirty="0" smtClean="0"/>
          </a:p>
          <a:p>
            <a:r>
              <a:rPr lang="en-US" dirty="0" smtClean="0"/>
              <a:t>Conditions(n) </a:t>
            </a:r>
            <a:r>
              <a:rPr lang="fa-IR" dirty="0" smtClean="0"/>
              <a:t>شرایط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Economic (</a:t>
            </a:r>
            <a:r>
              <a:rPr lang="en-US" dirty="0" err="1" smtClean="0"/>
              <a:t>adj</a:t>
            </a:r>
            <a:r>
              <a:rPr lang="en-US" dirty="0" smtClean="0"/>
              <a:t>)</a:t>
            </a:r>
            <a:r>
              <a:rPr lang="fa-IR" dirty="0" smtClean="0"/>
              <a:t>اقتصادی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Amazing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شگفت انگیز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Words for the next page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Dinosaurs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could not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adapt to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the warmer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temperatures.</a:t>
            </a: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teacher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adapted 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exercises for his more advanced students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pPr marL="109728" indent="0">
              <a:buFont typeface="Wingdings" pitchFamily="2" charset="2"/>
              <a:buChar char="Ø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Adaptation (n)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سازگاری،تطبیق، اقتباس 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We have been studying the adaptation of species to hot conditions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Adapter (n)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مبدل، آداپتور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Adaptable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انعطاف پذیر، قابل تطبیق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Successful businesses are highly adaptable to economic change.</a:t>
            </a: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Adaptability (n)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قابلیت انطباق، انعطاف پذیری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Adaptability of some animals to new situation is amazing.</a:t>
            </a: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Adapt (v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To adjust to the circumstances; to make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suitable, modify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 وفق دادن، سازگار کردن، 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50433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Linguistically (adv)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از لحاظ زبانی</a:t>
            </a:r>
          </a:p>
          <a:p>
            <a:r>
              <a:rPr lang="en-US" dirty="0" smtClean="0"/>
              <a:t>Interest (n) </a:t>
            </a:r>
            <a:r>
              <a:rPr lang="fa-IR" dirty="0" smtClean="0"/>
              <a:t>علاقه</a:t>
            </a:r>
          </a:p>
          <a:p>
            <a:r>
              <a:rPr lang="en-US" dirty="0" smtClean="0"/>
              <a:t>Encourage (v) </a:t>
            </a:r>
            <a:r>
              <a:rPr lang="fa-IR" dirty="0" smtClean="0"/>
              <a:t>تشویق کردن</a:t>
            </a:r>
          </a:p>
          <a:p>
            <a:r>
              <a:rPr lang="en-US" dirty="0" smtClean="0"/>
              <a:t>Immigrant (n) </a:t>
            </a:r>
            <a:r>
              <a:rPr lang="fa-IR" dirty="0" smtClean="0"/>
              <a:t>مهاجر</a:t>
            </a:r>
          </a:p>
          <a:p>
            <a:r>
              <a:rPr lang="en-US" dirty="0" smtClean="0"/>
              <a:t>Grower (n) </a:t>
            </a:r>
            <a:r>
              <a:rPr lang="fa-IR" dirty="0" smtClean="0"/>
              <a:t>، کشاورز، پرورش دهنده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Crop(n) </a:t>
            </a:r>
            <a:r>
              <a:rPr lang="fa-IR" dirty="0" smtClean="0"/>
              <a:t>محصول کشاورزی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Plan (v)</a:t>
            </a:r>
            <a:r>
              <a:rPr lang="fa-IR" dirty="0" smtClean="0"/>
              <a:t>برنامه ریزی کردن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Words for the next page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5949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India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is one of the most linguistically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diverse countries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in the world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My interests are very diverse.</a:t>
            </a:r>
          </a:p>
          <a:p>
            <a:pPr marL="109728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Diversify (v)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تنوع بخشیدن ، متنوع کردن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branch out</a:t>
            </a:r>
            <a:endParaRPr lang="fa-I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Farmers are being encouraged to diversify into new crops. 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culture has been diversified with the arrival of  immigrants.</a:t>
            </a: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Diversity ( n)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تنوع، گونا گونی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variety</a:t>
            </a:r>
            <a:endParaRPr lang="fa-I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There is a need for diversity and choice in education.</a:t>
            </a: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Diversification( n)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تنوع بخشی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Growers should start planning diversification of crops.</a:t>
            </a:r>
            <a:endParaRPr lang="en-US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iverse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Various; showing a lot of differences within 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group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مختلف، متنوع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4509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Modern-day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sharks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evolved from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their ancestor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Eryops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, which lived more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than 200 million years ago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Evolution (n) </a:t>
            </a:r>
            <a:r>
              <a:rPr lang="fa-IR" b="1" dirty="0" smtClean="0">
                <a:latin typeface="Times New Roman" pitchFamily="18" charset="0"/>
                <a:cs typeface="Times New Roman" pitchFamily="18" charset="0"/>
              </a:rPr>
              <a:t>تکامل، تحول، تغییر تدریجی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 evolution of human species.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Darwin’s theory of evolution.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 politics, Britain has preferred evolution to revolution.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Evolutionist (n) </a:t>
            </a:r>
            <a:r>
              <a:rPr lang="fa-IR" b="1" dirty="0" smtClean="0">
                <a:latin typeface="Times New Roman" pitchFamily="18" charset="0"/>
                <a:cs typeface="Times New Roman" pitchFamily="18" charset="0"/>
              </a:rPr>
              <a:t>تکامل گراه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Ali is a evolutionist.. </a:t>
            </a:r>
            <a:endParaRPr lang="fa-IR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Evolutionism (n)</a:t>
            </a:r>
            <a:r>
              <a:rPr lang="fa-IR" b="1" dirty="0" smtClean="0">
                <a:latin typeface="Times New Roman" pitchFamily="18" charset="0"/>
                <a:cs typeface="Times New Roman" pitchFamily="18" charset="0"/>
              </a:rPr>
              <a:t>تکامل گرایی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He supports evolutionism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Evolutionary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a-IR" b="1" dirty="0" smtClean="0">
                <a:latin typeface="Times New Roman" pitchFamily="18" charset="0"/>
                <a:cs typeface="Times New Roman" pitchFamily="18" charset="0"/>
              </a:rPr>
              <a:t>تکاملی، </a:t>
            </a:r>
          </a:p>
          <a:p>
            <a:pPr>
              <a:buNone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We need  an evolutionary change.</a:t>
            </a:r>
            <a:endParaRPr lang="fa-IR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a-IR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Shark(n) </a:t>
            </a:r>
            <a:r>
              <a:rPr lang="fa-IR" sz="3600" dirty="0" smtClean="0">
                <a:latin typeface="Times New Roman" pitchFamily="18" charset="0"/>
                <a:cs typeface="Times New Roman" pitchFamily="18" charset="0"/>
              </a:rPr>
              <a:t>کوسه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Revolution (n) </a:t>
            </a:r>
            <a:r>
              <a:rPr lang="fa-IR" sz="3600" dirty="0" smtClean="0">
                <a:latin typeface="Times New Roman" pitchFamily="18" charset="0"/>
                <a:cs typeface="Times New Roman" pitchFamily="18" charset="0"/>
              </a:rPr>
              <a:t>انقلاب، تغییر ناگهانی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Support (v) </a:t>
            </a:r>
            <a:r>
              <a:rPr lang="fa-IR" sz="3600" dirty="0" smtClean="0">
                <a:latin typeface="Times New Roman" pitchFamily="18" charset="0"/>
                <a:cs typeface="Times New Roman" pitchFamily="18" charset="0"/>
              </a:rPr>
              <a:t>حمایت کردن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volve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(v):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develop gradually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تکامل پیدا کردن،  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11715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best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feature of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this car is its heated seats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An interesting feature of the city is the old market.</a:t>
            </a:r>
          </a:p>
          <a:p>
            <a:pPr marL="109728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Feature (v)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به تصویر کشیدن، مشخصه مهمی از یک چیز بودن 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film features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Mehran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Midiri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 as a professor. 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Olive oil and garlic feature prominently in his recipe.</a:t>
            </a:r>
            <a:endParaRPr lang="fa-IR" sz="2800" i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Featureless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کسل کننده، بی چهره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countryside is flat and featureless.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Heated 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گرم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Olive oil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روغن زیتون</a:t>
            </a:r>
            <a:endParaRPr lang="fa-IR" sz="2800" i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Garlic (n)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سیر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Prominently (adv)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به طور مشهودی/ بارزی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Recipe (n)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دستور پخت غذا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eature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characteristic; something important, interesting and typical of a place or thing. </a:t>
            </a:r>
            <a:r>
              <a:rPr lang="fa-IR" sz="2700" b="0" dirty="0" smtClean="0">
                <a:latin typeface="Times New Roman" pitchFamily="18" charset="0"/>
                <a:cs typeface="Times New Roman" pitchFamily="18" charset="0"/>
              </a:rPr>
              <a:t>ویژگی مهم/جلب/ خاص یک مکان 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/چیز،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7828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224272"/>
          </a:xfrm>
        </p:spPr>
        <p:txBody>
          <a:bodyPr>
            <a:normAutofit/>
          </a:bodyPr>
          <a:lstStyle/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To save</a:t>
            </a:r>
            <a:r>
              <a:rPr lang="fa-IR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lives, the sailors had to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abandon the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sinking ship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000" i="1" dirty="0">
                <a:latin typeface="Times New Roman" pitchFamily="18" charset="0"/>
                <a:cs typeface="Times New Roman" pitchFamily="18" charset="0"/>
              </a:rPr>
              <a:t>They abandoned the match because of rain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3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pPr marL="109728" indent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abandon (n)</a:t>
            </a:r>
            <a:r>
              <a:rPr lang="fa-IR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3000" i="1" dirty="0" smtClean="0">
                <a:latin typeface="Times New Roman" pitchFamily="18" charset="0"/>
                <a:cs typeface="Times New Roman" pitchFamily="18" charset="0"/>
              </a:rPr>
              <a:t>بی خیالی </a:t>
            </a: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sz="3000" i="1" dirty="0">
                <a:latin typeface="Times New Roman" pitchFamily="18" charset="0"/>
                <a:cs typeface="Times New Roman" pitchFamily="18" charset="0"/>
              </a:rPr>
              <a:t>signed </a:t>
            </a:r>
            <a:r>
              <a:rPr lang="en-US" sz="3000" i="1" dirty="0" err="1">
                <a:latin typeface="Times New Roman" pitchFamily="18" charset="0"/>
                <a:cs typeface="Times New Roman" pitchFamily="18" charset="0"/>
              </a:rPr>
              <a:t>cheques</a:t>
            </a:r>
            <a:r>
              <a:rPr lang="en-US" sz="3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3000" i="1" dirty="0">
                <a:latin typeface="Times New Roman" pitchFamily="18" charset="0"/>
                <a:cs typeface="Times New Roman" pitchFamily="18" charset="0"/>
              </a:rPr>
              <a:t>careless 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abandon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abandonment (n)</a:t>
            </a:r>
            <a:r>
              <a:rPr lang="fa-IR" sz="3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3000" dirty="0" smtClean="0">
                <a:latin typeface="Times New Roman" pitchFamily="18" charset="0"/>
                <a:cs typeface="Times New Roman" pitchFamily="18" charset="0"/>
              </a:rPr>
              <a:t>ترک                                    </a:t>
            </a: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heir </a:t>
            </a:r>
            <a:r>
              <a:rPr lang="en-US" sz="3000" i="1" dirty="0">
                <a:latin typeface="Times New Roman" pitchFamily="18" charset="0"/>
                <a:cs typeface="Times New Roman" pitchFamily="18" charset="0"/>
              </a:rPr>
              <a:t>childhood abandonment by their mother</a:t>
            </a:r>
          </a:p>
          <a:p>
            <a:pPr marL="109728" indent="0"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abandoned (</a:t>
            </a:r>
            <a:r>
              <a:rPr lang="en-US" sz="3000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a-IR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3000" dirty="0" smtClean="0">
                <a:latin typeface="Times New Roman" pitchFamily="18" charset="0"/>
                <a:cs typeface="Times New Roman" pitchFamily="18" charset="0"/>
              </a:rPr>
              <a:t>متروک ، رها شده</a:t>
            </a:r>
            <a:r>
              <a:rPr lang="fa-IR" sz="3000" b="1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i="1" dirty="0">
                <a:latin typeface="Times New Roman" pitchFamily="18" charset="0"/>
                <a:cs typeface="Times New Roman" pitchFamily="18" charset="0"/>
              </a:rPr>
              <a:t>The child was found abandoned but unharmed.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abandon (v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to leave; to give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fa-IR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a-IR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fa-IR" sz="2400" dirty="0" smtClean="0">
                <a:latin typeface="Times New Roman" pitchFamily="18" charset="0"/>
                <a:cs typeface="Times New Roman" pitchFamily="18" charset="0"/>
              </a:rPr>
              <a:t>رها کردن، ترک کردن                                                                         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181899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older managers retired, a new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generation of leaders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took control of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the company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a-IR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 </a:t>
            </a: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Generational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نسلی 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Nowadays, we have generational conflict between parents and children. 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Retired 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بازنشسته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Take control of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کنترل را در دست گرفتن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Nowadays (adv)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امروزه</a:t>
            </a:r>
          </a:p>
          <a:p>
            <a:pPr marL="109728" indent="0">
              <a:buNone/>
            </a:pP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eneration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n)A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group of people born at about the same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time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نسل 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69726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797491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job can be interesting all the time. Boredom is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inherent in any kind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of work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 </a:t>
            </a: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Inherently (adv)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به طور ذاتی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An inherently unworkable system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Permanent 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دائمی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Boredom (n)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کسلی</a:t>
            </a:r>
          </a:p>
          <a:p>
            <a:pPr marL="109728" indent="0"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Unworkable 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ناکار آمد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Inherent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intrinsic; permanent part of something that can not be removed. </a:t>
            </a:r>
            <a:r>
              <a:rPr lang="fa-IR" sz="2400" b="0" dirty="0" smtClean="0">
                <a:latin typeface="Times New Roman" pitchFamily="18" charset="0"/>
                <a:cs typeface="Times New Roman" pitchFamily="18" charset="0"/>
              </a:rPr>
              <a:t>ذاتی</a:t>
            </a:r>
            <a:endParaRPr lang="en-US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3031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migration of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farm workers from one state to the next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depends primarily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on the harvest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Migrate (v)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مهاجرت کردن 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Thousands are forced to migrate from rural areas to urban areas in search of work.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Migrant (n)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مهاجر 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We have thousands of migrant workers in this city.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Migratory (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مهاجر، کوچ نشین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State (n)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ایالت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Depend (v)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بستگی داشتن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Primarily (adv)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عمدتا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Rural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روستایی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Area (n)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منطقه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Urban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شهری</a:t>
            </a:r>
          </a:p>
          <a:p>
            <a:pPr>
              <a:buNone/>
            </a:pPr>
            <a:endParaRPr lang="fa-IR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fa-IR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Migration(n)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Movement from one place to another by a group of people or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animals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مهاجرت 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09681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Because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of the shape of its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throat, animals do not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have the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physical ability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to speak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The mountains form a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physical barrier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between the west and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east.</a:t>
            </a:r>
          </a:p>
          <a:p>
            <a:pPr marL="109728" indent="0">
              <a:buNone/>
            </a:pP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Physically (adv)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به صورت فیزیکی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 is physically drained.</a:t>
            </a:r>
            <a:endParaRPr lang="fa-IR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Throat (n)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گلو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Form (v)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شکل دادن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Barrier (n)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مانع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Drained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dirty="0" smtClean="0">
                <a:latin typeface="Times New Roman" pitchFamily="18" charset="0"/>
                <a:cs typeface="Times New Roman" pitchFamily="18" charset="0"/>
              </a:rPr>
              <a:t>خسته</a:t>
            </a: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524000"/>
          </a:xfrm>
        </p:spPr>
        <p:txBody>
          <a:bodyPr>
            <a:normAutofit fontScale="90000"/>
          </a:bodyPr>
          <a:lstStyle/>
          <a:p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hysical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100" dirty="0" err="1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100" b="0" dirty="0">
                <a:latin typeface="Times New Roman" pitchFamily="18" charset="0"/>
                <a:cs typeface="Times New Roman" pitchFamily="18" charset="0"/>
              </a:rPr>
              <a:t>Related to the body; related to materials that can be seen or </a:t>
            </a:r>
            <a:r>
              <a:rPr lang="en-US" sz="3100" b="0" dirty="0" smtClean="0">
                <a:latin typeface="Times New Roman" pitchFamily="18" charset="0"/>
                <a:cs typeface="Times New Roman" pitchFamily="18" charset="0"/>
              </a:rPr>
              <a:t>felt</a:t>
            </a:r>
            <a:r>
              <a:rPr lang="fa-IR" sz="3100" b="0" dirty="0" smtClean="0">
                <a:latin typeface="Times New Roman" pitchFamily="18" charset="0"/>
                <a:cs typeface="Times New Roman" pitchFamily="18" charset="0"/>
              </a:rPr>
              <a:t> فیزیکی، جسمی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18550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get a good job, most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people go through a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long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process of letter writing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and interviews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pPr marL="109728" indent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process (v)</a:t>
            </a:r>
            <a:r>
              <a:rPr lang="fa-IR" sz="2400" b="1" dirty="0" smtClean="0">
                <a:latin typeface="Times New Roman" pitchFamily="18" charset="0"/>
                <a:cs typeface="Times New Roman" pitchFamily="18" charset="0"/>
              </a:rPr>
              <a:t> فراوری کردن،عمل آوردن،  پردازش کردن، 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Most of the food we eat is processed in some way.</a:t>
            </a:r>
          </a:p>
          <a:p>
            <a:pPr marL="109728" indent="0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Get (v)  </a:t>
            </a:r>
            <a:r>
              <a:rPr lang="fa-IR" sz="2400" i="1" dirty="0" smtClean="0">
                <a:latin typeface="Times New Roman" pitchFamily="18" charset="0"/>
                <a:cs typeface="Times New Roman" pitchFamily="18" charset="0"/>
              </a:rPr>
              <a:t>گرفتن، </a:t>
            </a:r>
          </a:p>
          <a:p>
            <a:pPr marL="109728" indent="0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Go through (v) </a:t>
            </a:r>
            <a:r>
              <a:rPr lang="fa-IR" sz="2400" i="1" dirty="0" smtClean="0">
                <a:latin typeface="Times New Roman" pitchFamily="18" charset="0"/>
                <a:cs typeface="Times New Roman" pitchFamily="18" charset="0"/>
              </a:rPr>
              <a:t>انجام دادن، پشت سر گذاشتن</a:t>
            </a:r>
          </a:p>
          <a:p>
            <a:pPr marL="109728" indent="0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Letter writing </a:t>
            </a:r>
            <a:r>
              <a:rPr lang="fa-IR" sz="2400" i="1" dirty="0" smtClean="0">
                <a:latin typeface="Times New Roman" pitchFamily="18" charset="0"/>
                <a:cs typeface="Times New Roman" pitchFamily="18" charset="0"/>
              </a:rPr>
              <a:t>نامه نگاری</a:t>
            </a:r>
          </a:p>
          <a:p>
            <a:pPr marL="109728" indent="0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Interview (n)</a:t>
            </a:r>
            <a:r>
              <a:rPr lang="fa-IR" sz="2400" i="1" dirty="0" smtClean="0">
                <a:latin typeface="Times New Roman" pitchFamily="18" charset="0"/>
                <a:cs typeface="Times New Roman" pitchFamily="18" charset="0"/>
              </a:rPr>
              <a:t>مصاحبه</a:t>
            </a:r>
          </a:p>
          <a:p>
            <a:pPr marL="109728" indent="0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In some way </a:t>
            </a:r>
            <a:r>
              <a:rPr lang="fa-IR" sz="2400" i="1" dirty="0" smtClean="0">
                <a:latin typeface="Times New Roman" pitchFamily="18" charset="0"/>
                <a:cs typeface="Times New Roman" pitchFamily="18" charset="0"/>
              </a:rPr>
              <a:t>به روشی/ طریقی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Process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A series of steps leading to a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result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پروسه 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4117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getting lost in the mountains, Gordon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survived by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eating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wild plants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catching fish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Survivor (n)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باز مانده، زنده مانده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The plane crashed in an area of dense jungle. There were no survivors.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Survival (n)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  بقا، زنده ماندن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His only chance of survival was a heart transplant.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Get lost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گم شدن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Mountain (n)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کوه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Wild 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وحشی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Dense (</a:t>
            </a:r>
            <a:r>
              <a:rPr lang="en-US" sz="2800" i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متراکم</a:t>
            </a:r>
          </a:p>
          <a:p>
            <a:pPr>
              <a:buNone/>
            </a:pP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Heart transplant 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پیوند قلب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urvive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v) 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continue living (despite some danger or illness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a-IR" sz="2800" b="0" dirty="0" smtClean="0">
                <a:latin typeface="Times New Roman" pitchFamily="18" charset="0"/>
                <a:cs typeface="Times New Roman" pitchFamily="18" charset="0"/>
              </a:rPr>
              <a:t>زنده ماندن، جان سالم به در بردن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125213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Bering strait </a:t>
            </a:r>
            <a:r>
              <a:rPr lang="fa-IR" dirty="0" smtClean="0"/>
              <a:t>تنگه برینگ</a:t>
            </a:r>
          </a:p>
          <a:p>
            <a:r>
              <a:rPr lang="en-US" dirty="0" smtClean="0"/>
              <a:t>Across (prep) </a:t>
            </a:r>
            <a:r>
              <a:rPr lang="fa-IR" dirty="0" smtClean="0"/>
              <a:t>از طریق</a:t>
            </a:r>
          </a:p>
          <a:p>
            <a:r>
              <a:rPr lang="en-US" dirty="0" smtClean="0"/>
              <a:t>Monumental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تاریخی، مهم</a:t>
            </a:r>
          </a:p>
          <a:p>
            <a:r>
              <a:rPr lang="en-US" dirty="0" smtClean="0"/>
              <a:t>Event (n) </a:t>
            </a:r>
            <a:r>
              <a:rPr lang="fa-IR" dirty="0" smtClean="0"/>
              <a:t>رخداد</a:t>
            </a:r>
          </a:p>
          <a:p>
            <a:r>
              <a:rPr lang="en-US" dirty="0" smtClean="0"/>
              <a:t>Overspread (v) </a:t>
            </a:r>
            <a:r>
              <a:rPr lang="fa-IR" dirty="0" smtClean="0"/>
              <a:t>گسترش یافتن</a:t>
            </a:r>
          </a:p>
          <a:p>
            <a:r>
              <a:rPr lang="en-US" dirty="0" smtClean="0"/>
              <a:t>Confirm (v)</a:t>
            </a:r>
            <a:r>
              <a:rPr lang="fa-IR" dirty="0" smtClean="0"/>
              <a:t>تایید کردن</a:t>
            </a:r>
          </a:p>
          <a:p>
            <a:r>
              <a:rPr lang="en-US" dirty="0" smtClean="0"/>
              <a:t>Common sense </a:t>
            </a:r>
            <a:r>
              <a:rPr lang="fa-IR" dirty="0" smtClean="0"/>
              <a:t>عرف، عقل سلیم، </a:t>
            </a:r>
          </a:p>
          <a:p>
            <a:r>
              <a:rPr lang="en-US" dirty="0" smtClean="0"/>
              <a:t>Without (prep)</a:t>
            </a:r>
            <a:r>
              <a:rPr lang="fa-IR" dirty="0" smtClean="0"/>
              <a:t>بدون</a:t>
            </a:r>
          </a:p>
          <a:p>
            <a:r>
              <a:rPr lang="en-US" dirty="0" smtClean="0"/>
              <a:t>Wheeled vehicles </a:t>
            </a:r>
            <a:r>
              <a:rPr lang="fa-IR" dirty="0" smtClean="0"/>
              <a:t>اتومبیل</a:t>
            </a:r>
          </a:p>
          <a:p>
            <a:r>
              <a:rPr lang="en-US" dirty="0" smtClean="0"/>
              <a:t>Unknown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نا شناخته</a:t>
            </a:r>
          </a:p>
          <a:p>
            <a:r>
              <a:rPr lang="en-US" dirty="0" smtClean="0"/>
              <a:t>Terrain (n) </a:t>
            </a:r>
            <a:r>
              <a:rPr lang="fa-IR" dirty="0" smtClean="0"/>
              <a:t>زمین، منطقه</a:t>
            </a:r>
          </a:p>
          <a:p>
            <a:r>
              <a:rPr lang="en-US" dirty="0" smtClean="0"/>
              <a:t>Further thoughts </a:t>
            </a:r>
            <a:r>
              <a:rPr lang="fa-IR" dirty="0" smtClean="0"/>
              <a:t>فکر/تعمق بیشتر</a:t>
            </a:r>
          </a:p>
          <a:p>
            <a:r>
              <a:rPr lang="en-US" dirty="0" smtClean="0"/>
              <a:t>On average </a:t>
            </a:r>
            <a:r>
              <a:rPr lang="fa-IR" dirty="0" smtClean="0"/>
              <a:t>به طور میانگین</a:t>
            </a:r>
          </a:p>
          <a:p>
            <a:endParaRPr lang="fa-IR" dirty="0" smtClean="0"/>
          </a:p>
          <a:p>
            <a:endParaRPr lang="fa-IR" dirty="0" smtClean="0"/>
          </a:p>
          <a:p>
            <a:endParaRPr lang="fa-IR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 for Reading </a:t>
            </a:r>
            <a:r>
              <a:rPr lang="en-US" dirty="0" smtClean="0"/>
              <a:t>of </a:t>
            </a:r>
            <a:r>
              <a:rPr lang="en-US" dirty="0" smtClean="0"/>
              <a:t>lesson </a:t>
            </a:r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Populate (v) </a:t>
            </a:r>
            <a:r>
              <a:rPr lang="fa-IR" dirty="0" smtClean="0"/>
              <a:t>پر جمعیت شدن</a:t>
            </a:r>
          </a:p>
          <a:p>
            <a:r>
              <a:rPr lang="en-US" dirty="0" smtClean="0"/>
              <a:t>Astounding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شگفت انگیز</a:t>
            </a:r>
            <a:endParaRPr lang="en-US" dirty="0" smtClean="0"/>
          </a:p>
          <a:p>
            <a:r>
              <a:rPr lang="en-US" dirty="0" smtClean="0"/>
              <a:t>Pace (n) </a:t>
            </a:r>
            <a:r>
              <a:rPr lang="fa-IR" dirty="0" smtClean="0"/>
              <a:t>سرعت</a:t>
            </a:r>
          </a:p>
          <a:p>
            <a:r>
              <a:rPr lang="en-US" dirty="0" smtClean="0"/>
              <a:t>Consider (v) </a:t>
            </a:r>
            <a:r>
              <a:rPr lang="fa-IR" dirty="0" smtClean="0"/>
              <a:t>در نظر گرفتن</a:t>
            </a:r>
          </a:p>
          <a:p>
            <a:r>
              <a:rPr lang="en-US" dirty="0" smtClean="0"/>
              <a:t>Limit (n) </a:t>
            </a:r>
            <a:r>
              <a:rPr lang="fa-IR" dirty="0" smtClean="0"/>
              <a:t>محدودیت</a:t>
            </a:r>
          </a:p>
          <a:p>
            <a:r>
              <a:rPr lang="en-US" dirty="0" smtClean="0"/>
              <a:t>Continent (n)</a:t>
            </a:r>
            <a:r>
              <a:rPr lang="fa-IR" dirty="0" smtClean="0"/>
              <a:t>قاره</a:t>
            </a:r>
          </a:p>
          <a:p>
            <a:r>
              <a:rPr lang="en-US" dirty="0" smtClean="0"/>
              <a:t>Circumstances (n) </a:t>
            </a:r>
            <a:r>
              <a:rPr lang="fa-IR" dirty="0" smtClean="0"/>
              <a:t>شرایط</a:t>
            </a:r>
          </a:p>
          <a:p>
            <a:r>
              <a:rPr lang="en-US" dirty="0" smtClean="0"/>
              <a:t>Spread (v) </a:t>
            </a:r>
            <a:r>
              <a:rPr lang="fa-IR" dirty="0" smtClean="0"/>
              <a:t>پخش شدن، </a:t>
            </a:r>
          </a:p>
          <a:p>
            <a:r>
              <a:rPr lang="en-US" dirty="0" smtClean="0"/>
              <a:t>Region (n) </a:t>
            </a:r>
            <a:r>
              <a:rPr lang="fa-IR" dirty="0" smtClean="0"/>
              <a:t>منطقه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Word for Reading lesson 3</a:t>
            </a:r>
            <a:endParaRPr lang="en-US" sz="36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00" y="2362200"/>
            <a:ext cx="5257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LESSON 4</a:t>
            </a:r>
            <a:b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Petroleum Alternatives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67461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constraints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military life kept Eileen from seeing Private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Morris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more than once a month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constrain (v)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constraint (n): Something that restricts thought 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4191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Excessive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زیاد، خیلی</a:t>
            </a:r>
          </a:p>
          <a:p>
            <a:r>
              <a:rPr lang="en-US" dirty="0" smtClean="0"/>
              <a:t>Affect (v) </a:t>
            </a:r>
            <a:r>
              <a:rPr lang="fa-IR" dirty="0" smtClean="0"/>
              <a:t>تاثیر گذاشتن</a:t>
            </a:r>
          </a:p>
          <a:p>
            <a:r>
              <a:rPr lang="en-US" dirty="0" smtClean="0"/>
              <a:t>Plant (v) </a:t>
            </a:r>
            <a:r>
              <a:rPr lang="fa-IR" dirty="0" smtClean="0"/>
              <a:t>کاشتن</a:t>
            </a:r>
          </a:p>
          <a:p>
            <a:r>
              <a:rPr lang="en-US" dirty="0" smtClean="0"/>
              <a:t>Overcome (v)</a:t>
            </a:r>
            <a:r>
              <a:rPr lang="fa-IR" dirty="0" smtClean="0"/>
              <a:t>غلبه کردن</a:t>
            </a:r>
          </a:p>
          <a:p>
            <a:r>
              <a:rPr lang="en-US" dirty="0" smtClean="0"/>
              <a:t>Lack (n) </a:t>
            </a:r>
            <a:r>
              <a:rPr lang="fa-IR" dirty="0" smtClean="0"/>
              <a:t>فقدان، نبود</a:t>
            </a:r>
          </a:p>
          <a:p>
            <a:r>
              <a:rPr lang="en-US" dirty="0" smtClean="0"/>
              <a:t>Effect (n)</a:t>
            </a:r>
            <a:r>
              <a:rPr lang="fa-IR" dirty="0" smtClean="0"/>
              <a:t>اثر</a:t>
            </a:r>
            <a:endParaRPr lang="en-US" dirty="0" smtClean="0"/>
          </a:p>
          <a:p>
            <a:r>
              <a:rPr lang="en-US" dirty="0" smtClean="0"/>
              <a:t>Crops(n) </a:t>
            </a:r>
            <a:r>
              <a:rPr lang="fa-IR" dirty="0" smtClean="0"/>
              <a:t>محصولات </a:t>
            </a:r>
            <a:r>
              <a:rPr lang="fa-IR" dirty="0" smtClean="0"/>
              <a:t>(کشاورزی)</a:t>
            </a:r>
          </a:p>
          <a:p>
            <a:r>
              <a:rPr lang="en-US" dirty="0" smtClean="0"/>
              <a:t>Personal (</a:t>
            </a:r>
            <a:r>
              <a:rPr lang="en-US" dirty="0" err="1" smtClean="0"/>
              <a:t>adj</a:t>
            </a:r>
            <a:r>
              <a:rPr lang="en-US" dirty="0" smtClean="0"/>
              <a:t>)  </a:t>
            </a:r>
            <a:r>
              <a:rPr lang="fa-IR" dirty="0" smtClean="0"/>
              <a:t>شخصی</a:t>
            </a:r>
            <a:endParaRPr lang="fa-IR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Words for the next page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949891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contamination 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river came from the factory located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just upstream.</a:t>
            </a:r>
          </a:p>
          <a:p>
            <a:pPr marL="109728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contaminate (v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contaminant (n)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contamination (n): Being made less clean by a germ or hazardous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substance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245560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prolonged war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depleted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country’s national treasury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depletion (n)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deplete (v): To greatly decrease the supply of a resource 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material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305848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disposed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her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unwanted possessions before moving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tyrant cruelly disposed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his enemies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Usage tips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Dispose of should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 learned as a unit. In this meaning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dispose does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not occur without of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disposal (n)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disposable (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dispose of (v): To throw away; to get rid of;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kill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29175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Elementally, coal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diamonds are the same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element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elemental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adj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elementally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adv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): In terms of elements;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basically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444310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111691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Environmental Protection Agency regulates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emission of pollutants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into the air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Usage tips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Emission 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usually followed by an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of phrase.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emit (v)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20962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emission (n): Sending out from a small space into the general environment; a substance discharged into the air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590049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02291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beings have caused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extinction of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many other species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Usage tips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Extinction implies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 absolute end; an extinct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thing cannot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be brought back into existence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extinct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adj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extinction (n): Complete disappearance; the end of existence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54558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reservoirn.A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place where a liquid is collected and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storedCult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members threatened to poison the town’s water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reservoir.Parts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speechreserve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v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0532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shrinkv.To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become reduced in size, amount, or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valueIf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you dry your clothing on the “high heat” setting, they may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shrink.Parts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speechshrinkage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n,shrinkable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adj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429761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stableadj.Firm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dependable; showing little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changeHe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fell because the ladder wasn’t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stable.Parts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speechstability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n,stably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adv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47885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00" y="2362200"/>
            <a:ext cx="5257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LESSON 5</a:t>
            </a:r>
            <a:b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Time Efficiency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7489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224272"/>
          </a:xfrm>
        </p:spPr>
        <p:txBody>
          <a:bodyPr>
            <a:normAutofit fontScale="92500" lnSpcReduction="20000"/>
          </a:bodyPr>
          <a:lstStyle/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Excessive rainfall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early in the spring can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adversely affect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planting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of crops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Usage tips </a:t>
            </a:r>
            <a:endParaRPr lang="fa-IR" sz="32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Adversely is </a:t>
            </a:r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often followed by affect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pPr marL="109728" indent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adversity (n)</a:t>
            </a:r>
            <a:r>
              <a:rPr lang="fa-IR" sz="3200" b="1" dirty="0" smtClean="0">
                <a:latin typeface="Times New Roman" pitchFamily="18" charset="0"/>
                <a:cs typeface="Times New Roman" pitchFamily="18" charset="0"/>
              </a:rPr>
              <a:t>بدبختی، مصیبت،  شرایط سخت                              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He overcame many personal adversities.</a:t>
            </a:r>
            <a:endParaRPr lang="fa-IR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adverse (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fa-IR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a-IR" sz="3200" b="1" dirty="0" smtClean="0">
                <a:latin typeface="Times New Roman" pitchFamily="18" charset="0"/>
                <a:cs typeface="Times New Roman" pitchFamily="18" charset="0"/>
              </a:rPr>
              <a:t>بد، مخالف، منفی                               </a:t>
            </a:r>
            <a:endParaRPr lang="fa-IR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i="1" dirty="0">
                <a:latin typeface="Times New Roman" pitchFamily="18" charset="0"/>
                <a:cs typeface="Times New Roman" pitchFamily="18" charset="0"/>
              </a:rPr>
              <a:t>Lack of money will have an adverse effect on our research program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a-IR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Adversary(n) </a:t>
            </a:r>
            <a:r>
              <a:rPr lang="fa-IR" sz="3200" b="1" dirty="0" smtClean="0">
                <a:latin typeface="Times New Roman" pitchFamily="18" charset="0"/>
                <a:cs typeface="Times New Roman" pitchFamily="18" charset="0"/>
              </a:rPr>
              <a:t>رقیب، دشمن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He is my old political adversary. </a:t>
            </a: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Adversely (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adv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In a harmful way; negatively</a:t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r>
              <a:rPr lang="fa-IR" sz="2800" dirty="0" smtClean="0">
                <a:effectLst/>
                <a:latin typeface="Times New Roman" pitchFamily="18" charset="0"/>
                <a:cs typeface="Times New Roman" pitchFamily="18" charset="0"/>
              </a:rPr>
              <a:t>بطور مخالف/ منفی                                                                   </a:t>
            </a:r>
            <a:endParaRPr lang="en-US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913315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adjustv.To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change; to get accustomed to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somethingTravelers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are advised to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adjusttheir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watches before arriving in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thenew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time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zone.Parts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speechadjustment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n,adjustable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adj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384420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arbitraryadj.Chosen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simply by whim or chance, not for any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specificreasonThe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decision to build a school in Blackberry Township was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arbitrary,without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any thought to future housing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patterns.Parts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speecharbitrate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v,arbitrator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n,arbitrarily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adv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811191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denominatorn.The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number written below the line in 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fractionIn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the fraction 1⁄2, the number 2 is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denominator.Usage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tipsThe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phrase lowest common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denominatormeans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“the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mostbasic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and unsophisticated things that most people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share.”Parts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speechdenominate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v,denomination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n,denominational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adj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898398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exponentiallyadv.At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 very fast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rateIn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Turkey, the value of the lira has decreased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exponentiallyin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thelast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several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decades.Usage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tipsExponentiallyis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taken from mathematics, where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anexponent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is a number indicating how many times something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ismultiplied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by itself. For example, 43contains the exponent “3,”indicating 4 ×4 ×4.Parts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speechexponent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n,exponential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adj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482613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infinitesimaladj.Immeasurably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smallThe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number of contaminants in the water was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infinitesimal,so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thewater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was safe to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drink.Parts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speechinfinitesimally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adv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234129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maximizev.To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increase or make as great as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possibleA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coach helps each athlete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maximizehis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or her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potential.Parts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speechmaximum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n,maximum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adj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45041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paralleladj.Being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an equal distance apart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everywhereThe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street where I live runs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parallelto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the main road through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town.Usage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tipsParallelis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often followed by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to.Parts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speechparallel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n,parallel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adv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676231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proportionn.A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part in relation to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wholeThe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average employee spends a large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proportionof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each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workdayanswering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e-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mails.Usage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tipsProportionis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often followed by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of.Parts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speechproportionate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adj,proportionally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adv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165541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raten.The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cost per unit of a good or service; the motion or change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thathappens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in a certain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time.Postal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ratesin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Japan are among the highest in the world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Some grasses grow at the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rateof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one inch per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day.Parts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speechrate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v,rating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172539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sequencev.To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organize or arrange in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successionVolunteers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have been asked to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sequencethe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files and organize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theboxes.Parts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speechsequence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n,sequentially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adv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9220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Impossible (</a:t>
            </a:r>
            <a:r>
              <a:rPr lang="en-US" dirty="0" err="1" smtClean="0"/>
              <a:t>adj</a:t>
            </a:r>
            <a:r>
              <a:rPr lang="en-US" dirty="0" smtClean="0"/>
              <a:t>) </a:t>
            </a:r>
            <a:r>
              <a:rPr lang="fa-IR" dirty="0" smtClean="0"/>
              <a:t>غیر ممکن</a:t>
            </a:r>
          </a:p>
          <a:p>
            <a:r>
              <a:rPr lang="en-US" dirty="0" smtClean="0"/>
              <a:t>Judge (V) </a:t>
            </a:r>
            <a:r>
              <a:rPr lang="fa-IR" dirty="0" smtClean="0"/>
              <a:t>قضاوت کردن</a:t>
            </a:r>
          </a:p>
          <a:p>
            <a:r>
              <a:rPr lang="en-US" dirty="0" smtClean="0"/>
              <a:t>Performance (n) </a:t>
            </a:r>
            <a:r>
              <a:rPr lang="fa-IR" dirty="0" smtClean="0"/>
              <a:t>عملکرد</a:t>
            </a:r>
          </a:p>
          <a:p>
            <a:r>
              <a:rPr lang="en-US" dirty="0" smtClean="0"/>
              <a:t>Sale(n) </a:t>
            </a:r>
            <a:r>
              <a:rPr lang="fa-IR" dirty="0" smtClean="0"/>
              <a:t>فروش</a:t>
            </a:r>
            <a:endParaRPr lang="en-US" dirty="0" smtClean="0"/>
          </a:p>
          <a:p>
            <a:r>
              <a:rPr lang="en-US" dirty="0" smtClean="0"/>
              <a:t>winner (n) </a:t>
            </a:r>
            <a:r>
              <a:rPr lang="fa-IR" dirty="0" smtClean="0"/>
              <a:t>برنده</a:t>
            </a:r>
          </a:p>
          <a:p>
            <a:r>
              <a:rPr lang="en-US" dirty="0" smtClean="0"/>
              <a:t>Totals(n)</a:t>
            </a:r>
            <a:r>
              <a:rPr lang="fa-IR" dirty="0" smtClean="0"/>
              <a:t>جمع کل</a:t>
            </a:r>
            <a:endParaRPr lang="en-US" dirty="0" smtClean="0"/>
          </a:p>
          <a:p>
            <a:r>
              <a:rPr lang="en-US" dirty="0" smtClean="0"/>
              <a:t>Gain(v) </a:t>
            </a:r>
            <a:r>
              <a:rPr lang="fa-IR" dirty="0" smtClean="0"/>
              <a:t>بدست آوردن</a:t>
            </a:r>
          </a:p>
          <a:p>
            <a:r>
              <a:rPr lang="en-US" dirty="0" smtClean="0"/>
              <a:t>Party (n) </a:t>
            </a:r>
            <a:r>
              <a:rPr lang="fa-IR" dirty="0" smtClean="0"/>
              <a:t>حزب</a:t>
            </a:r>
          </a:p>
          <a:p>
            <a:endParaRPr lang="fa-IR" dirty="0" smtClean="0"/>
          </a:p>
          <a:p>
            <a:endParaRPr lang="fa-IR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Words for the next page</a:t>
            </a:r>
            <a:endParaRPr lang="en-US" dirty="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00" y="2362200"/>
            <a:ext cx="5257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LESSON 6</a:t>
            </a:r>
            <a:b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effectLst/>
                <a:latin typeface="Times New Roman" pitchFamily="18" charset="0"/>
                <a:cs typeface="Times New Roman" pitchFamily="18" charset="0"/>
              </a:rPr>
              <a:t>Ancient Life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693401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6942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is impossible to judge last year’s performance without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knowing the aggregate sales 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numbers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Usage tips</a:t>
            </a: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Aggregate is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often followed by a term like sum,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total, or numbers. </a:t>
            </a:r>
          </a:p>
          <a:p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aggregate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demand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 کل تقاضا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/investment</a:t>
            </a:r>
            <a:r>
              <a:rPr lang="fa-IR" sz="2800" i="1" dirty="0" smtClean="0">
                <a:latin typeface="Times New Roman" pitchFamily="18" charset="0"/>
                <a:cs typeface="Times New Roman" pitchFamily="18" charset="0"/>
              </a:rPr>
              <a:t> کل سرمایه گذاری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/turnover</a:t>
            </a:r>
          </a:p>
          <a:p>
            <a:pPr marL="109728" indent="0">
              <a:buNone/>
            </a:pP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speech</a:t>
            </a:r>
          </a:p>
          <a:p>
            <a:pPr marL="109728" indent="0"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ggregate (v)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جمع کردن/بستن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The scores were aggregated with the first round totals to decide the winner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aggregate (n)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 مجموع، 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The three smaller parties gained an aggregate of 25 per cent of the vote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09728" indent="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aggregation (n) </a:t>
            </a:r>
            <a:r>
              <a:rPr lang="fa-IR" sz="2800" b="1" dirty="0" smtClean="0">
                <a:latin typeface="Times New Roman" pitchFamily="18" charset="0"/>
                <a:cs typeface="Times New Roman" pitchFamily="18" charset="0"/>
              </a:rPr>
              <a:t>جمع آوری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i="1" dirty="0">
              <a:latin typeface="Times New Roman" pitchFamily="18" charset="0"/>
              <a:cs typeface="Times New Roman" pitchFamily="18" charset="0"/>
            </a:endParaRPr>
          </a:p>
          <a:p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aggregate (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adj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):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Gathered into or amounting to a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whole</a:t>
            </a:r>
            <a:r>
              <a:rPr lang="fa-IR" sz="3200" dirty="0" smtClean="0">
                <a:latin typeface="Times New Roman" pitchFamily="18" charset="0"/>
                <a:cs typeface="Times New Roman" pitchFamily="18" charset="0"/>
              </a:rPr>
              <a:t> کل،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0012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Development (n)</a:t>
            </a:r>
            <a:r>
              <a:rPr lang="fa-IR" dirty="0" smtClean="0"/>
              <a:t>رشد، توسعه</a:t>
            </a:r>
          </a:p>
          <a:p>
            <a:r>
              <a:rPr lang="en-US" dirty="0" smtClean="0"/>
              <a:t>Settle (v) </a:t>
            </a:r>
            <a:r>
              <a:rPr lang="fa-IR" dirty="0" smtClean="0"/>
              <a:t>ساکن شدن</a:t>
            </a:r>
          </a:p>
          <a:p>
            <a:r>
              <a:rPr lang="en-US" dirty="0" smtClean="0"/>
              <a:t>Highly (adv) </a:t>
            </a:r>
            <a:r>
              <a:rPr lang="fa-IR" dirty="0" smtClean="0"/>
              <a:t>خیلی</a:t>
            </a:r>
          </a:p>
          <a:p>
            <a:r>
              <a:rPr lang="en-US" dirty="0" smtClean="0"/>
              <a:t>Relationship(n)</a:t>
            </a:r>
            <a:r>
              <a:rPr lang="fa-IR" dirty="0" smtClean="0"/>
              <a:t>رابطه، </a:t>
            </a:r>
          </a:p>
          <a:p>
            <a:endParaRPr lang="fa-IR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Words for the next page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3037</TotalTime>
  <Words>4092</Words>
  <Application>Microsoft Office PowerPoint</Application>
  <PresentationFormat>On-screen Show (4:3)</PresentationFormat>
  <Paragraphs>536</Paragraphs>
  <Slides>71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Concourse</vt:lpstr>
      <vt:lpstr>Slide 1</vt:lpstr>
      <vt:lpstr>Slide 2</vt:lpstr>
      <vt:lpstr>Words for the next page</vt:lpstr>
      <vt:lpstr>abandon (v): to leave; to give up رها کردن، ترک کردن                                                                            </vt:lpstr>
      <vt:lpstr>Words for the next page</vt:lpstr>
      <vt:lpstr>Adversely (adv): In a harmful way; negatively بطور مخالف/ منفی                                                                   </vt:lpstr>
      <vt:lpstr>Words for the next page</vt:lpstr>
      <vt:lpstr>aggregate (adj): Gathered into or amounting to a whole کل، </vt:lpstr>
      <vt:lpstr>Words for the next page</vt:lpstr>
      <vt:lpstr>cultivation (n): Preparing the land to grow crops; improvement for agricultural purposes آماده سازی زمین برای کاشت، کاشت،پرورش، تربیت </vt:lpstr>
      <vt:lpstr>Words for the next page</vt:lpstr>
      <vt:lpstr>Fertilize (v) To supply with nourishment for plants by adding helpful substances to the soilبارورکردن، حاصلخیز کردن</vt:lpstr>
      <vt:lpstr>Words for the next page</vt:lpstr>
      <vt:lpstr>Intensify(v): To increase in power; to act with increased strengthافزایش دادن، تشدید کردن، زیاد کردن</vt:lpstr>
      <vt:lpstr>Irrigation (n):The supplying of water to dry landآبیاری</vt:lpstr>
      <vt:lpstr>Obtain (v):To gain possession of; to getبدست آوردن</vt:lpstr>
      <vt:lpstr>Photosynthesis (n) The process by which green plants make their own food by combining water, salts, and carbon dioxide in the presence of light. فتوسنتز</vt:lpstr>
      <vt:lpstr>Reading: lesson one</vt:lpstr>
      <vt:lpstr>Precipitation (n) Rain and snow that fall to the earth’s surfaceبارش، نزولات آسمانی </vt:lpstr>
      <vt:lpstr>LESSON2 Disaster</vt:lpstr>
      <vt:lpstr>Words for the next page</vt:lpstr>
      <vt:lpstr>Anticipate (v).To expect; to sense something before it happenانتظار داشتن، پیش بینی کردن </vt:lpstr>
      <vt:lpstr>Catastrophic (adj) Extremely harmful; causing financial or physical ruin; disastrous;  فاجعه آمیز، مصیبت بار</vt:lpstr>
      <vt:lpstr>Collide (v)To come together with great or violent force; have accident: disagree strongly تصادف کردن، تضاد داشتن، مغایر هم بودن</vt:lpstr>
      <vt:lpstr>Eruption (n)A sudden often violent outburst (آتشفشان) فوران ، طغیان، شروع ، شیوع</vt:lpstr>
      <vt:lpstr>Famine (n): Severe hunger; a drastic food shortage  کمبود غذا،قطحی</vt:lpstr>
      <vt:lpstr>Flood (n) An overflowing of water; an excessive amountسیل، مقدار یا تعداد زیاد </vt:lpstr>
      <vt:lpstr>Impact (n) A strong influence تاثیر، شدت برخورد </vt:lpstr>
      <vt:lpstr>Persevere (v) To keep going despite obstacles or discouragement پشتکار نشان داشتن، با استقامت ادامه دادن  </vt:lpstr>
      <vt:lpstr> Plunge (v) to make sb/sth move forward or downward: to decrease sharply،کاهش پیدا کردن شیرجه رفتن، به جلو یا به طرف پایین  پرتاب کردن </vt:lpstr>
      <vt:lpstr>Unleash (v)To release a thing or an emotion (سگ) قلاده را باز کردن، (احساس) ابراز کردن، نشان دادن </vt:lpstr>
      <vt:lpstr>Words in reading</vt:lpstr>
      <vt:lpstr>LESSON 3 Evolutionتکامل and Migrationمهاجرت</vt:lpstr>
      <vt:lpstr>Words for the next page</vt:lpstr>
      <vt:lpstr>Adapt (v) To adjust to the circumstances; to make suitable, modify وفق دادن، سازگار کردن، </vt:lpstr>
      <vt:lpstr>Words for the next page</vt:lpstr>
      <vt:lpstr>Diverse (adj) Various; showing a lot of differences within a group مختلف، متنوع</vt:lpstr>
      <vt:lpstr>Evolve (v): To develop graduallyتکامل پیدا کردن،  </vt:lpstr>
      <vt:lpstr>Feature (n) characteristic; something important, interesting and typical of a place or thing. ویژگی مهم/جلب/ خاص یک مکان /چیز،  </vt:lpstr>
      <vt:lpstr>Generation (n)A group of people born at about the same timeنسل </vt:lpstr>
      <vt:lpstr>Inherent (adj) intrinsic; permanent part of something that can not be removed. ذاتی</vt:lpstr>
      <vt:lpstr>Migration(n) Movement from one place to another by a group of people or animalsمهاجرت </vt:lpstr>
      <vt:lpstr>Physical (adj) Related to the body; related to materials that can be seen or felt فیزیکی، جسمی </vt:lpstr>
      <vt:lpstr>Process (n) A series of steps leading to a resultپروسه </vt:lpstr>
      <vt:lpstr>Survive (v) To continue living (despite some danger or illness) زنده ماندن، جان سالم به در بردن</vt:lpstr>
      <vt:lpstr>Word for Reading of lesson 3</vt:lpstr>
      <vt:lpstr>Word for Reading lesson 3</vt:lpstr>
      <vt:lpstr>LESSON 4 Petroleum Alternatives</vt:lpstr>
      <vt:lpstr>constraint (n): Something that restricts thought or action</vt:lpstr>
      <vt:lpstr>contamination (n): Being made less clean by a germ or hazardous substance</vt:lpstr>
      <vt:lpstr>deplete (v): To greatly decrease the supply of a resource or material</vt:lpstr>
      <vt:lpstr>dispose of (v): To throw away; to get rid of; to kill</vt:lpstr>
      <vt:lpstr>elementally (adv): In terms of elements; basically</vt:lpstr>
      <vt:lpstr>emission (n): Sending out from a small space into the general environment; a substance discharged into the air </vt:lpstr>
      <vt:lpstr>extinction (n): Complete disappearance; the end of existence </vt:lpstr>
      <vt:lpstr>Slide 56</vt:lpstr>
      <vt:lpstr>Slide 57</vt:lpstr>
      <vt:lpstr>Slide 58</vt:lpstr>
      <vt:lpstr>LESSON 5 Time Efficiency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LESSON 6 Ancient Life</vt:lpstr>
      <vt:lpstr>Slide 71</vt:lpstr>
    </vt:vector>
  </TitlesOfParts>
  <Company>Signal Rayaneh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Signal</dc:creator>
  <cp:lastModifiedBy>Windows User</cp:lastModifiedBy>
  <cp:revision>141</cp:revision>
  <dcterms:created xsi:type="dcterms:W3CDTF">2020-03-03T09:46:04Z</dcterms:created>
  <dcterms:modified xsi:type="dcterms:W3CDTF">2020-03-06T07:08:12Z</dcterms:modified>
</cp:coreProperties>
</file>